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36"/>
  </p:notesMasterIdLst>
  <p:handoutMasterIdLst>
    <p:handoutMasterId r:id="rId237"/>
  </p:handoutMasterIdLst>
  <p:sldIdLst>
    <p:sldId id="454" r:id="rId2"/>
    <p:sldId id="277" r:id="rId3"/>
    <p:sldId id="276" r:id="rId4"/>
    <p:sldId id="450" r:id="rId5"/>
    <p:sldId id="456" r:id="rId6"/>
    <p:sldId id="658" r:id="rId7"/>
    <p:sldId id="493" r:id="rId8"/>
    <p:sldId id="657" r:id="rId9"/>
    <p:sldId id="661" r:id="rId10"/>
    <p:sldId id="662" r:id="rId11"/>
    <p:sldId id="659" r:id="rId12"/>
    <p:sldId id="259" r:id="rId13"/>
    <p:sldId id="679" r:id="rId14"/>
    <p:sldId id="660" r:id="rId15"/>
    <p:sldId id="528" r:id="rId16"/>
    <p:sldId id="531" r:id="rId17"/>
    <p:sldId id="532" r:id="rId18"/>
    <p:sldId id="547" r:id="rId19"/>
    <p:sldId id="529" r:id="rId20"/>
    <p:sldId id="279" r:id="rId21"/>
    <p:sldId id="449" r:id="rId22"/>
    <p:sldId id="280" r:id="rId23"/>
    <p:sldId id="281" r:id="rId24"/>
    <p:sldId id="284" r:id="rId25"/>
    <p:sldId id="285" r:id="rId26"/>
    <p:sldId id="287" r:id="rId27"/>
    <p:sldId id="289" r:id="rId28"/>
    <p:sldId id="290" r:id="rId29"/>
    <p:sldId id="292" r:id="rId30"/>
    <p:sldId id="649" r:id="rId31"/>
    <p:sldId id="455" r:id="rId32"/>
    <p:sldId id="293" r:id="rId33"/>
    <p:sldId id="294" r:id="rId34"/>
    <p:sldId id="295" r:id="rId35"/>
    <p:sldId id="642" r:id="rId36"/>
    <p:sldId id="648" r:id="rId37"/>
    <p:sldId id="296" r:id="rId38"/>
    <p:sldId id="506" r:id="rId39"/>
    <p:sldId id="574" r:id="rId40"/>
    <p:sldId id="548" r:id="rId41"/>
    <p:sldId id="564" r:id="rId42"/>
    <p:sldId id="525" r:id="rId43"/>
    <p:sldId id="498" r:id="rId44"/>
    <p:sldId id="542" r:id="rId45"/>
    <p:sldId id="299" r:id="rId46"/>
    <p:sldId id="300" r:id="rId47"/>
    <p:sldId id="524" r:id="rId48"/>
    <p:sldId id="487" r:id="rId49"/>
    <p:sldId id="546" r:id="rId50"/>
    <p:sldId id="573" r:id="rId51"/>
    <p:sldId id="488" r:id="rId52"/>
    <p:sldId id="490" r:id="rId53"/>
    <p:sldId id="527" r:id="rId54"/>
    <p:sldId id="654" r:id="rId55"/>
    <p:sldId id="494" r:id="rId56"/>
    <p:sldId id="489" r:id="rId57"/>
    <p:sldId id="584" r:id="rId58"/>
    <p:sldId id="469" r:id="rId59"/>
    <p:sldId id="501" r:id="rId60"/>
    <p:sldId id="507" r:id="rId61"/>
    <p:sldId id="508" r:id="rId62"/>
    <p:sldId id="303" r:id="rId63"/>
    <p:sldId id="304" r:id="rId64"/>
    <p:sldId id="474" r:id="rId65"/>
    <p:sldId id="305" r:id="rId66"/>
    <p:sldId id="650" r:id="rId67"/>
    <p:sldId id="308" r:id="rId68"/>
    <p:sldId id="664" r:id="rId69"/>
    <p:sldId id="309" r:id="rId70"/>
    <p:sldId id="310" r:id="rId71"/>
    <p:sldId id="443" r:id="rId72"/>
    <p:sldId id="312" r:id="rId73"/>
    <p:sldId id="665" r:id="rId74"/>
    <p:sldId id="666" r:id="rId75"/>
    <p:sldId id="513" r:id="rId76"/>
    <p:sldId id="554" r:id="rId77"/>
    <p:sldId id="314" r:id="rId78"/>
    <p:sldId id="633" r:id="rId79"/>
    <p:sldId id="667" r:id="rId80"/>
    <p:sldId id="668" r:id="rId81"/>
    <p:sldId id="516" r:id="rId82"/>
    <p:sldId id="315" r:id="rId83"/>
    <p:sldId id="476" r:id="rId84"/>
    <p:sldId id="582" r:id="rId85"/>
    <p:sldId id="583" r:id="rId86"/>
    <p:sldId id="577" r:id="rId87"/>
    <p:sldId id="318" r:id="rId88"/>
    <p:sldId id="514" r:id="rId89"/>
    <p:sldId id="592" r:id="rId90"/>
    <p:sldId id="317" r:id="rId91"/>
    <p:sldId id="663" r:id="rId92"/>
    <p:sldId id="320" r:id="rId93"/>
    <p:sldId id="321" r:id="rId94"/>
    <p:sldId id="499" r:id="rId95"/>
    <p:sldId id="585" r:id="rId96"/>
    <p:sldId id="586" r:id="rId97"/>
    <p:sldId id="496" r:id="rId98"/>
    <p:sldId id="322" r:id="rId99"/>
    <p:sldId id="323" r:id="rId100"/>
    <p:sldId id="324" r:id="rId101"/>
    <p:sldId id="325" r:id="rId102"/>
    <p:sldId id="327" r:id="rId103"/>
    <p:sldId id="495" r:id="rId104"/>
    <p:sldId id="475" r:id="rId105"/>
    <p:sldId id="517" r:id="rId106"/>
    <p:sldId id="594" r:id="rId107"/>
    <p:sldId id="330" r:id="rId108"/>
    <p:sldId id="331" r:id="rId109"/>
    <p:sldId id="332" r:id="rId110"/>
    <p:sldId id="670" r:id="rId111"/>
    <p:sldId id="458" r:id="rId112"/>
    <p:sldId id="333" r:id="rId113"/>
    <p:sldId id="334" r:id="rId114"/>
    <p:sldId id="335" r:id="rId115"/>
    <p:sldId id="336" r:id="rId116"/>
    <p:sldId id="669" r:id="rId117"/>
    <p:sldId id="337" r:id="rId118"/>
    <p:sldId id="338" r:id="rId119"/>
    <p:sldId id="340" r:id="rId120"/>
    <p:sldId id="342" r:id="rId121"/>
    <p:sldId id="343" r:id="rId122"/>
    <p:sldId id="345" r:id="rId123"/>
    <p:sldId id="344" r:id="rId124"/>
    <p:sldId id="483" r:id="rId125"/>
    <p:sldId id="347" r:id="rId126"/>
    <p:sldId id="671" r:id="rId127"/>
    <p:sldId id="348" r:id="rId128"/>
    <p:sldId id="578" r:id="rId129"/>
    <p:sldId id="672" r:id="rId130"/>
    <p:sldId id="521" r:id="rId131"/>
    <p:sldId id="353" r:id="rId132"/>
    <p:sldId id="470" r:id="rId133"/>
    <p:sldId id="477" r:id="rId134"/>
    <p:sldId id="354" r:id="rId135"/>
    <p:sldId id="358" r:id="rId136"/>
    <p:sldId id="361" r:id="rId137"/>
    <p:sldId id="362" r:id="rId138"/>
    <p:sldId id="364" r:id="rId139"/>
    <p:sldId id="365" r:id="rId140"/>
    <p:sldId id="367" r:id="rId141"/>
    <p:sldId id="368" r:id="rId142"/>
    <p:sldId id="673" r:id="rId143"/>
    <p:sldId id="674" r:id="rId144"/>
    <p:sldId id="369" r:id="rId145"/>
    <p:sldId id="370" r:id="rId146"/>
    <p:sldId id="371" r:id="rId147"/>
    <p:sldId id="372" r:id="rId148"/>
    <p:sldId id="373" r:id="rId149"/>
    <p:sldId id="632" r:id="rId150"/>
    <p:sldId id="376" r:id="rId151"/>
    <p:sldId id="380" r:id="rId152"/>
    <p:sldId id="381" r:id="rId153"/>
    <p:sldId id="382" r:id="rId154"/>
    <p:sldId id="566" r:id="rId155"/>
    <p:sldId id="383" r:id="rId156"/>
    <p:sldId id="526" r:id="rId157"/>
    <p:sldId id="384" r:id="rId158"/>
    <p:sldId id="379" r:id="rId159"/>
    <p:sldId id="387" r:id="rId160"/>
    <p:sldId id="388" r:id="rId161"/>
    <p:sldId id="389" r:id="rId162"/>
    <p:sldId id="590" r:id="rId163"/>
    <p:sldId id="465" r:id="rId164"/>
    <p:sldId id="392" r:id="rId165"/>
    <p:sldId id="591" r:id="rId166"/>
    <p:sldId id="395" r:id="rId167"/>
    <p:sldId id="394" r:id="rId168"/>
    <p:sldId id="396" r:id="rId169"/>
    <p:sldId id="397" r:id="rId170"/>
    <p:sldId id="478" r:id="rId171"/>
    <p:sldId id="402" r:id="rId172"/>
    <p:sldId id="466" r:id="rId173"/>
    <p:sldId id="403" r:id="rId174"/>
    <p:sldId id="404" r:id="rId175"/>
    <p:sldId id="405" r:id="rId176"/>
    <p:sldId id="655" r:id="rId177"/>
    <p:sldId id="408" r:id="rId178"/>
    <p:sldId id="410" r:id="rId179"/>
    <p:sldId id="411" r:id="rId180"/>
    <p:sldId id="413" r:id="rId181"/>
    <p:sldId id="415" r:id="rId182"/>
    <p:sldId id="416" r:id="rId183"/>
    <p:sldId id="417" r:id="rId184"/>
    <p:sldId id="418" r:id="rId185"/>
    <p:sldId id="419" r:id="rId186"/>
    <p:sldId id="421" r:id="rId187"/>
    <p:sldId id="597" r:id="rId188"/>
    <p:sldId id="598" r:id="rId189"/>
    <p:sldId id="599" r:id="rId190"/>
    <p:sldId id="600" r:id="rId191"/>
    <p:sldId id="601" r:id="rId192"/>
    <p:sldId id="602" r:id="rId193"/>
    <p:sldId id="675" r:id="rId194"/>
    <p:sldId id="676" r:id="rId195"/>
    <p:sldId id="677" r:id="rId196"/>
    <p:sldId id="603" r:id="rId197"/>
    <p:sldId id="678" r:id="rId198"/>
    <p:sldId id="604" r:id="rId199"/>
    <p:sldId id="605" r:id="rId200"/>
    <p:sldId id="606" r:id="rId201"/>
    <p:sldId id="645" r:id="rId202"/>
    <p:sldId id="646" r:id="rId203"/>
    <p:sldId id="647" r:id="rId204"/>
    <p:sldId id="596" r:id="rId205"/>
    <p:sldId id="637" r:id="rId206"/>
    <p:sldId id="634" r:id="rId207"/>
    <p:sldId id="635" r:id="rId208"/>
    <p:sldId id="638" r:id="rId209"/>
    <p:sldId id="639" r:id="rId210"/>
    <p:sldId id="625" r:id="rId211"/>
    <p:sldId id="626" r:id="rId212"/>
    <p:sldId id="640" r:id="rId213"/>
    <p:sldId id="627" r:id="rId214"/>
    <p:sldId id="628" r:id="rId215"/>
    <p:sldId id="641" r:id="rId216"/>
    <p:sldId id="618" r:id="rId217"/>
    <p:sldId id="619" r:id="rId218"/>
    <p:sldId id="620" r:id="rId219"/>
    <p:sldId id="621" r:id="rId220"/>
    <p:sldId id="622" r:id="rId221"/>
    <p:sldId id="610" r:id="rId222"/>
    <p:sldId id="611" r:id="rId223"/>
    <p:sldId id="612" r:id="rId224"/>
    <p:sldId id="613" r:id="rId225"/>
    <p:sldId id="614" r:id="rId226"/>
    <p:sldId id="615" r:id="rId227"/>
    <p:sldId id="616" r:id="rId228"/>
    <p:sldId id="617" r:id="rId229"/>
    <p:sldId id="643" r:id="rId230"/>
    <p:sldId id="629" r:id="rId231"/>
    <p:sldId id="630" r:id="rId232"/>
    <p:sldId id="636" r:id="rId233"/>
    <p:sldId id="523" r:id="rId234"/>
    <p:sldId id="505" r:id="rId235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658"/>
            <p14:sldId id="493"/>
            <p14:sldId id="657"/>
            <p14:sldId id="661"/>
            <p14:sldId id="662"/>
            <p14:sldId id="659"/>
            <p14:sldId id="259"/>
            <p14:sldId id="679"/>
            <p14:sldId id="660"/>
            <p14:sldId id="528"/>
            <p14:sldId id="531"/>
            <p14:sldId id="532"/>
            <p14:sldId id="547"/>
            <p14:sldId id="529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7"/>
            <p14:sldId id="289"/>
            <p14:sldId id="290"/>
            <p14:sldId id="292"/>
            <p14:sldId id="649"/>
            <p14:sldId id="455"/>
            <p14:sldId id="293"/>
            <p14:sldId id="294"/>
            <p14:sldId id="295"/>
            <p14:sldId id="642"/>
            <p14:sldId id="648"/>
            <p14:sldId id="296"/>
            <p14:sldId id="506"/>
            <p14:sldId id="574"/>
            <p14:sldId id="548"/>
            <p14:sldId id="564"/>
            <p14:sldId id="525"/>
            <p14:sldId id="498"/>
            <p14:sldId id="542"/>
            <p14:sldId id="299"/>
            <p14:sldId id="300"/>
            <p14:sldId id="524"/>
            <p14:sldId id="487"/>
            <p14:sldId id="546"/>
            <p14:sldId id="573"/>
            <p14:sldId id="488"/>
            <p14:sldId id="490"/>
            <p14:sldId id="527"/>
            <p14:sldId id="654"/>
            <p14:sldId id="494"/>
            <p14:sldId id="489"/>
            <p14:sldId id="584"/>
            <p14:sldId id="469"/>
            <p14:sldId id="501"/>
            <p14:sldId id="507"/>
            <p14:sldId id="508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8"/>
            <p14:sldId id="664"/>
            <p14:sldId id="309"/>
            <p14:sldId id="310"/>
            <p14:sldId id="443"/>
            <p14:sldId id="312"/>
            <p14:sldId id="665"/>
            <p14:sldId id="666"/>
            <p14:sldId id="513"/>
            <p14:sldId id="554"/>
            <p14:sldId id="314"/>
            <p14:sldId id="633"/>
            <p14:sldId id="667"/>
            <p14:sldId id="668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7"/>
            <p14:sldId id="663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670"/>
            <p14:sldId id="458"/>
            <p14:sldId id="333"/>
            <p14:sldId id="334"/>
            <p14:sldId id="335"/>
            <p14:sldId id="336"/>
            <p14:sldId id="669"/>
            <p14:sldId id="337"/>
            <p14:sldId id="338"/>
            <p14:sldId id="340"/>
            <p14:sldId id="342"/>
            <p14:sldId id="343"/>
            <p14:sldId id="345"/>
            <p14:sldId id="344"/>
            <p14:sldId id="483"/>
            <p14:sldId id="347"/>
            <p14:sldId id="671"/>
            <p14:sldId id="348"/>
            <p14:sldId id="578"/>
            <p14:sldId id="672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61"/>
            <p14:sldId id="362"/>
            <p14:sldId id="364"/>
            <p14:sldId id="365"/>
            <p14:sldId id="367"/>
            <p14:sldId id="368"/>
            <p14:sldId id="673"/>
            <p14:sldId id="674"/>
            <p14:sldId id="369"/>
            <p14:sldId id="370"/>
            <p14:sldId id="371"/>
            <p14:sldId id="372"/>
            <p14:sldId id="373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5"/>
            <p14:sldId id="394"/>
            <p14:sldId id="396"/>
            <p14:sldId id="397"/>
            <p14:sldId id="478"/>
            <p14:sldId id="402"/>
            <p14:sldId id="466"/>
            <p14:sldId id="403"/>
            <p14:sldId id="404"/>
            <p14:sldId id="405"/>
            <p14:sldId id="655"/>
            <p14:sldId id="408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1"/>
          </p14:sldIdLst>
        </p14:section>
        <p14:section name="Einführung in (Embedded) C" id="{5B78E6B0-FC1B-4525-A12B-19291CA3D615}">
          <p14:sldIdLst>
            <p14:sldId id="597"/>
            <p14:sldId id="598"/>
            <p14:sldId id="599"/>
            <p14:sldId id="600"/>
            <p14:sldId id="601"/>
            <p14:sldId id="602"/>
            <p14:sldId id="675"/>
            <p14:sldId id="676"/>
            <p14:sldId id="677"/>
            <p14:sldId id="603"/>
            <p14:sldId id="678"/>
            <p14:sldId id="604"/>
            <p14:sldId id="605"/>
            <p14:sldId id="606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05933"/>
    <a:srgbClr val="696969"/>
    <a:srgbClr val="339933"/>
    <a:srgbClr val="F7A25B"/>
    <a:srgbClr val="003366"/>
    <a:srgbClr val="005AA9"/>
    <a:srgbClr val="7F7F7F"/>
    <a:srgbClr val="8CED79"/>
    <a:srgbClr val="414146"/>
    <a:srgbClr val="F7A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72842" autoAdjust="0"/>
  </p:normalViewPr>
  <p:slideViewPr>
    <p:cSldViewPr>
      <p:cViewPr varScale="1">
        <p:scale>
          <a:sx n="120" d="100"/>
          <a:sy n="120" d="100"/>
        </p:scale>
        <p:origin x="211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commentAuthors" Target="commentAuthor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viewProps" Target="view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/>
            <a:t>Compile Time</a:t>
          </a:r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/>
            <a:t>Link Time</a:t>
          </a:r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/>
            <a:t>Load Time</a:t>
          </a:r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Entwickler</a:t>
          </a:r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/>
            <a:t>1x je </a:t>
          </a:r>
          <a:r>
            <a:rPr lang="de-DE" sz="140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</a:t>
          </a:r>
          <a:r>
            <a:rPr lang="de-DE" sz="140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</a:t>
          </a:r>
          <a:r>
            <a:rPr lang="de-DE" sz="140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</dgm:pt>
  </dgm:ptLst>
  <dgm:cxnLst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EA447-5B3B-4FCE-B382-592AA6E3076F}">
      <dsp:nvSpPr>
        <dsp:cNvPr id="0" name=""/>
        <dsp:cNvSpPr/>
      </dsp:nvSpPr>
      <dsp:spPr>
        <a:xfrm>
          <a:off x="108047" y="3117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Compile Time</a:t>
          </a:r>
        </a:p>
      </dsp:txBody>
      <dsp:txXfrm>
        <a:off x="540047" y="31174"/>
        <a:ext cx="2123317" cy="864000"/>
      </dsp:txXfrm>
    </dsp:sp>
    <dsp:sp modelId="{0503B176-32A5-4A04-B3E5-A9BD2E32D2E9}">
      <dsp:nvSpPr>
        <dsp:cNvPr id="0" name=""/>
        <dsp:cNvSpPr/>
      </dsp:nvSpPr>
      <dsp:spPr>
        <a:xfrm>
          <a:off x="1429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Entwickler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1x je </a:t>
          </a:r>
          <a:r>
            <a:rPr lang="de-DE" sz="1400" kern="1200"/>
            <a:t>Übersetzungseinheit (c.-Datei)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Compiler</a:t>
          </a:r>
          <a:endParaRPr lang="en-US" sz="1400" kern="1200"/>
        </a:p>
      </dsp:txBody>
      <dsp:txXfrm>
        <a:off x="1429" y="1004159"/>
        <a:ext cx="2389854" cy="990000"/>
      </dsp:txXfrm>
    </dsp:sp>
    <dsp:sp modelId="{E89C0B31-2CD3-4FF3-A1D1-7839C0207329}">
      <dsp:nvSpPr>
        <dsp:cNvPr id="0" name=""/>
        <dsp:cNvSpPr/>
      </dsp:nvSpPr>
      <dsp:spPr>
        <a:xfrm>
          <a:off x="2876646" y="2043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Link Time</a:t>
          </a:r>
        </a:p>
      </dsp:txBody>
      <dsp:txXfrm>
        <a:off x="3308646" y="20434"/>
        <a:ext cx="2123317" cy="864000"/>
      </dsp:txXfrm>
    </dsp:sp>
    <dsp:sp modelId="{A86789FF-C8B3-4F46-8636-3EADBB276318}">
      <dsp:nvSpPr>
        <dsp:cNvPr id="0" name=""/>
        <dsp:cNvSpPr/>
      </dsp:nvSpPr>
      <dsp:spPr>
        <a:xfrm>
          <a:off x="2772747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</a:t>
          </a:r>
          <a:r>
            <a:rPr lang="de-DE" sz="1400" kern="1200"/>
            <a:t>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1x je Bauvorgang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Compiler</a:t>
          </a:r>
          <a:endParaRPr lang="en-US" sz="1400" kern="1200"/>
        </a:p>
      </dsp:txBody>
      <dsp:txXfrm>
        <a:off x="2772747" y="1004159"/>
        <a:ext cx="2389854" cy="990000"/>
      </dsp:txXfrm>
    </dsp:sp>
    <dsp:sp modelId="{ADB1D890-E7C7-489B-898A-6D66123374DA}">
      <dsp:nvSpPr>
        <dsp:cNvPr id="0" name=""/>
        <dsp:cNvSpPr/>
      </dsp:nvSpPr>
      <dsp:spPr>
        <a:xfrm>
          <a:off x="5544065" y="32159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Load Time</a:t>
          </a:r>
        </a:p>
      </dsp:txBody>
      <dsp:txXfrm>
        <a:off x="5976065" y="32159"/>
        <a:ext cx="2123317" cy="864000"/>
      </dsp:txXfrm>
    </dsp:sp>
    <dsp:sp modelId="{E7867C99-F7B0-495C-A61B-ED3AD5818C9C}">
      <dsp:nvSpPr>
        <dsp:cNvPr id="0" name=""/>
        <dsp:cNvSpPr/>
      </dsp:nvSpPr>
      <dsp:spPr>
        <a:xfrm>
          <a:off x="5544065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</a:t>
          </a:r>
          <a:r>
            <a:rPr lang="de-DE" sz="1400" kern="1200"/>
            <a:t>Benutzer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Betriebsystem</a:t>
          </a:r>
          <a:endParaRPr lang="en-US" sz="1400" kern="1200"/>
        </a:p>
      </dsp:txBody>
      <dsp:txXfrm>
        <a:off x="5544065" y="1004159"/>
        <a:ext cx="2389854" cy="99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#include &lt;iostream&gt;</a:t>
            </a:r>
          </a:p>
          <a:p>
            <a:r>
              <a:rPr lang="en-US"/>
              <a:t>int main() {</a:t>
            </a:r>
          </a:p>
          <a:p>
            <a:r>
              <a:rPr lang="en-US"/>
              <a:t>  std::cout</a:t>
            </a:r>
          </a:p>
          <a:p>
            <a:r>
              <a:rPr lang="en-US"/>
              <a:t>     &lt;&lt; "Welcome!"</a:t>
            </a:r>
          </a:p>
          <a:p>
            <a:r>
              <a:rPr lang="en-US"/>
              <a:t>    &lt;&lt; std::endl;</a:t>
            </a:r>
          </a:p>
          <a:p>
            <a:r>
              <a:rPr lang="en-US"/>
              <a:t>}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BB2C5E9-B6DB-4150-A341-FD4DFCE5FA1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&lt;..&gt; es werden Pfade durchsucht, die z.B. in der IDE hinterlegt sind -&gt; Bibliotheken </a:t>
            </a:r>
          </a:p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“..“ es wird zuerst der Pfad durchsucht, indem die Datei liegt -&gt; danach wie &lt;..&gt;</a:t>
            </a: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27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28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*.so –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-&gt; Bibliothek, muss zur </a:t>
            </a:r>
            <a:r>
              <a:rPr lang="de-DE" b="1" dirty="0" err="1"/>
              <a:t>Compilezeit</a:t>
            </a:r>
            <a:r>
              <a:rPr lang="de-DE" dirty="0"/>
              <a:t> und zur </a:t>
            </a:r>
            <a:r>
              <a:rPr lang="de-DE" b="1" dirty="0" err="1"/>
              <a:t>Loadzeit</a:t>
            </a:r>
            <a:r>
              <a:rPr lang="de-DE" dirty="0"/>
              <a:t> präsent sein -&gt; nicht im Programm enthalten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*.a – Static Library -&gt; Bibliothek muss zur </a:t>
            </a:r>
            <a:r>
              <a:rPr lang="de-DE" b="1" dirty="0" err="1"/>
              <a:t>Compilezeit</a:t>
            </a:r>
            <a:r>
              <a:rPr lang="de-DE" dirty="0"/>
              <a:t> und </a:t>
            </a:r>
            <a:r>
              <a:rPr lang="de-DE" b="1" dirty="0" err="1"/>
              <a:t>Linkzeit</a:t>
            </a:r>
            <a:r>
              <a:rPr lang="de-DE" b="1" dirty="0"/>
              <a:t> </a:t>
            </a:r>
            <a:r>
              <a:rPr lang="de-DE" dirty="0"/>
              <a:t>präsent sein -&gt; im Programm enthalten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*.</a:t>
            </a:r>
            <a:r>
              <a:rPr lang="de-DE" dirty="0" err="1"/>
              <a:t>dll</a:t>
            </a:r>
            <a:r>
              <a:rPr lang="de-DE" dirty="0"/>
              <a:t>  -&gt; MS Version des </a:t>
            </a:r>
            <a:r>
              <a:rPr lang="de-DE" dirty="0" err="1"/>
              <a:t>Shared</a:t>
            </a:r>
            <a:r>
              <a:rPr lang="de-DE" dirty="0"/>
              <a:t> Objects -&gt; muss aber </a:t>
            </a:r>
            <a:r>
              <a:rPr lang="de-DE" b="1" u="sng" dirty="0"/>
              <a:t>nicht</a:t>
            </a:r>
            <a:r>
              <a:rPr lang="de-DE" dirty="0"/>
              <a:t> zur </a:t>
            </a:r>
            <a:r>
              <a:rPr lang="de-DE" b="1" dirty="0" err="1"/>
              <a:t>Compilezeit</a:t>
            </a:r>
            <a:r>
              <a:rPr lang="de-DE" dirty="0"/>
              <a:t> oder sogar zur </a:t>
            </a:r>
            <a:r>
              <a:rPr lang="de-DE" b="1" dirty="0" err="1"/>
              <a:t>Loadzeit</a:t>
            </a:r>
            <a:r>
              <a:rPr lang="de-DE" dirty="0"/>
              <a:t> präsent sein -&gt; nicht im Programm enthalten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58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/>
              <a:t>https://stackoverflow.com/questions/2095277/difference-bettwen-c-and-java-compilation-process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dirty="0"/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 err="1"/>
              <a:t>Inkrementalität</a:t>
            </a:r>
            <a:r>
              <a:rPr lang="en-US" dirty="0"/>
              <a:t>: Nur die .class-</a:t>
            </a:r>
            <a:r>
              <a:rPr lang="en-US" dirty="0" err="1"/>
              <a:t>Datei</a:t>
            </a:r>
            <a:r>
              <a:rPr lang="en-US" dirty="0"/>
              <a:t>, </a:t>
            </a:r>
            <a:r>
              <a:rPr lang="en-US" dirty="0" err="1"/>
              <a:t>deren</a:t>
            </a:r>
            <a:r>
              <a:rPr lang="en-US" dirty="0"/>
              <a:t> .java-</a:t>
            </a:r>
            <a:r>
              <a:rPr lang="en-US" dirty="0" err="1"/>
              <a:t>Datei</a:t>
            </a:r>
            <a:r>
              <a:rPr lang="en-US" dirty="0"/>
              <a:t> </a:t>
            </a:r>
            <a:r>
              <a:rPr lang="en-US" dirty="0" err="1"/>
              <a:t>geändert</a:t>
            </a:r>
            <a:r>
              <a:rPr lang="en-US" dirty="0"/>
              <a:t> </a:t>
            </a:r>
            <a:r>
              <a:rPr lang="en-US" dirty="0" err="1"/>
              <a:t>wurde</a:t>
            </a:r>
            <a:r>
              <a:rPr lang="en-US" dirty="0"/>
              <a:t> muss </a:t>
            </a:r>
            <a:r>
              <a:rPr lang="en-US" dirty="0" err="1"/>
              <a:t>rekompiliert</a:t>
            </a:r>
            <a:r>
              <a:rPr lang="en-US" dirty="0"/>
              <a:t> warden</a:t>
            </a:r>
          </a:p>
          <a:p>
            <a:pPr marL="907851" lvl="1" indent="-164901">
              <a:buFont typeface="Arial" panose="020B0604020202020204" pitchFamily="34" charset="0"/>
              <a:buChar char="•"/>
            </a:pPr>
            <a:r>
              <a:rPr lang="en-US" dirty="0" err="1"/>
              <a:t>Vgl</a:t>
            </a:r>
            <a:r>
              <a:rPr lang="en-US" dirty="0"/>
              <a:t>. C/C++ das </a:t>
            </a:r>
            <a:r>
              <a:rPr lang="en-US" dirty="0" err="1"/>
              <a:t>komplette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ggf</a:t>
            </a:r>
            <a:r>
              <a:rPr lang="en-US" dirty="0"/>
              <a:t>. neu </a:t>
            </a:r>
            <a:r>
              <a:rPr lang="en-US" dirty="0" err="1"/>
              <a:t>kompiliert</a:t>
            </a:r>
            <a:r>
              <a:rPr lang="en-US" dirty="0"/>
              <a:t> und </a:t>
            </a:r>
            <a:r>
              <a:rPr lang="en-US" dirty="0" err="1"/>
              <a:t>gelinkt</a:t>
            </a:r>
            <a:r>
              <a:rPr lang="en-US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(</a:t>
            </a:r>
            <a:r>
              <a:rPr lang="de-DE" dirty="0" err="1"/>
              <a:t>vgl</a:t>
            </a:r>
            <a:r>
              <a:rPr lang="de-DE" dirty="0"/>
              <a:t> auch: https://en.wikibooks.org/wiki/C%2B%2B_Programming/Programming_Languages/Comparisons/Java )</a:t>
            </a:r>
          </a:p>
          <a:p>
            <a:pPr>
              <a:defRPr/>
            </a:pPr>
            <a:r>
              <a:rPr lang="de-DE" dirty="0"/>
              <a:t>Java: </a:t>
            </a:r>
          </a:p>
          <a:p>
            <a:pPr>
              <a:defRPr/>
            </a:pPr>
            <a:r>
              <a:rPr lang="de-DE" dirty="0"/>
              <a:t>+ plattformunabhängige Repräsentation</a:t>
            </a:r>
          </a:p>
          <a:p>
            <a:pPr>
              <a:defRPr/>
            </a:pPr>
            <a:r>
              <a:rPr lang="de-DE" dirty="0"/>
              <a:t>+ JVM fördert Entwicklung anderer Sprachen (Scala, Groovy, </a:t>
            </a:r>
            <a:r>
              <a:rPr lang="de-DE" dirty="0" err="1"/>
              <a:t>Clojure</a:t>
            </a:r>
            <a:r>
              <a:rPr lang="de-DE" dirty="0"/>
              <a:t>,...) -&gt; Wettbewerbsvorteil?</a:t>
            </a:r>
          </a:p>
          <a:p>
            <a:pPr>
              <a:defRPr/>
            </a:pP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langsamer als C++ (nicht zwingend wahr)  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nur dynamisches Linken  </a:t>
            </a:r>
          </a:p>
          <a:p>
            <a:pPr>
              <a:buFontTx/>
              <a:buNone/>
              <a:defRPr/>
            </a:pPr>
            <a:endParaRPr lang="de-DE" dirty="0"/>
          </a:p>
          <a:p>
            <a:pPr>
              <a:buFontTx/>
              <a:buNone/>
              <a:defRPr/>
            </a:pPr>
            <a:r>
              <a:rPr lang="de-DE" dirty="0"/>
              <a:t>C++  </a:t>
            </a:r>
          </a:p>
          <a:p>
            <a:pPr>
              <a:buFontTx/>
              <a:buNone/>
              <a:defRPr/>
            </a:pPr>
            <a:r>
              <a:rPr lang="de-DE" dirty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dirty="0"/>
              <a:t>+ Leistungsfähigkeit?  </a:t>
            </a:r>
          </a:p>
          <a:p>
            <a:pPr>
              <a:buFontTx/>
              <a:buNone/>
              <a:defRPr/>
            </a:pP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36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Anders als bspw. in Ruby,</a:t>
            </a:r>
            <a:r>
              <a:rPr lang="en-US" baseline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u="sng" dirty="0" err="1"/>
              <a:t>Vorsicht</a:t>
            </a:r>
            <a:r>
              <a:rPr lang="en-US" dirty="0"/>
              <a:t>: Include-Guards </a:t>
            </a:r>
            <a:r>
              <a:rPr lang="en-US" dirty="0" err="1"/>
              <a:t>schützen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davor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Header und seine </a:t>
            </a:r>
            <a:r>
              <a:rPr lang="en-US" dirty="0" err="1"/>
              <a:t>Implementierung</a:t>
            </a:r>
            <a:r>
              <a:rPr lang="en-US" dirty="0"/>
              <a:t> </a:t>
            </a:r>
            <a:r>
              <a:rPr lang="en-US" dirty="0" err="1"/>
              <a:t>mehrfach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resultierenden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auftauchen</a:t>
            </a:r>
            <a:r>
              <a:rPr lang="en-US" dirty="0"/>
              <a:t>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b="1" i="0" u="sng" dirty="0"/>
              <a:t>Extern-Keyword</a:t>
            </a:r>
            <a:r>
              <a:rPr lang="de-DE" dirty="0"/>
              <a:t>: macht die </a:t>
            </a:r>
            <a:r>
              <a:rPr lang="de-DE" b="1" dirty="0"/>
              <a:t>Funktion</a:t>
            </a:r>
            <a:r>
              <a:rPr lang="de-DE" dirty="0"/>
              <a:t> für alle Dateien (</a:t>
            </a:r>
            <a:r>
              <a:rPr lang="de-DE" dirty="0" err="1"/>
              <a:t>Compilation</a:t>
            </a:r>
            <a:r>
              <a:rPr lang="de-DE" dirty="0"/>
              <a:t> Units) sichtbar solange sie die Deklaration der Funktion kennen (Header)</a:t>
            </a:r>
          </a:p>
          <a:p>
            <a:pPr marL="742950" lvl="1" indent="0">
              <a:buFontTx/>
              <a:buNone/>
            </a:pPr>
            <a:r>
              <a:rPr lang="de-DE" dirty="0"/>
              <a:t>-&gt; Wird bei Deklarationen (Header) immer implizit vom Compiler angehängt</a:t>
            </a:r>
          </a:p>
          <a:p>
            <a:pPr marL="171450" lvl="0" indent="-171450">
              <a:buFont typeface="Symbol" panose="05050102010706020507" pitchFamily="18" charset="2"/>
              <a:buChar char="-"/>
            </a:pPr>
            <a:r>
              <a:rPr lang="de-DE" b="1" u="sng" dirty="0"/>
              <a:t>Extern-Keyword:</a:t>
            </a:r>
            <a:r>
              <a:rPr lang="de-DE" dirty="0"/>
              <a:t> führt bei einer </a:t>
            </a:r>
            <a:r>
              <a:rPr lang="de-DE" b="1" dirty="0"/>
              <a:t>Variable</a:t>
            </a:r>
            <a:r>
              <a:rPr lang="de-DE" dirty="0"/>
              <a:t> dazu, dass sie mit ihrem Typ deklariert wird, ohne Speicher zu reservieren oder einen Wert zuzuweisen und macht sie für das ganze Programm sichtbar.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61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UB: </a:t>
            </a:r>
          </a:p>
          <a:p>
            <a:pPr marL="914400" lvl="1" indent="-171450">
              <a:buFontTx/>
              <a:buChar char="-"/>
            </a:pPr>
            <a:r>
              <a:rPr lang="en-US" dirty="0" err="1"/>
              <a:t>z.B</a:t>
            </a:r>
            <a:r>
              <a:rPr lang="en-US" dirty="0"/>
              <a:t>. Buffer overflow -&gt; Auf </a:t>
            </a:r>
            <a:r>
              <a:rPr lang="en-US" dirty="0" err="1"/>
              <a:t>ein</a:t>
            </a:r>
            <a:r>
              <a:rPr lang="en-US" dirty="0"/>
              <a:t> Array </a:t>
            </a:r>
            <a:r>
              <a:rPr lang="en-US" dirty="0" err="1"/>
              <a:t>zugreigen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seine </a:t>
            </a:r>
            <a:r>
              <a:rPr lang="en-US" dirty="0" err="1"/>
              <a:t>größe</a:t>
            </a:r>
            <a:r>
              <a:rPr lang="en-US" dirty="0"/>
              <a:t> </a:t>
            </a:r>
            <a:r>
              <a:rPr lang="en-US" dirty="0" err="1"/>
              <a:t>hinaus</a:t>
            </a:r>
            <a:r>
              <a:rPr lang="en-US" dirty="0"/>
              <a:t> (</a:t>
            </a:r>
            <a:r>
              <a:rPr lang="en-US" dirty="0" err="1"/>
              <a:t>vgl</a:t>
            </a:r>
            <a:r>
              <a:rPr lang="en-US" dirty="0"/>
              <a:t>. Index out of Bounds in Java)</a:t>
            </a:r>
          </a:p>
          <a:p>
            <a:pPr marL="914400" lvl="1" indent="-171450">
              <a:buFontTx/>
              <a:buChar char="-"/>
            </a:pPr>
            <a:r>
              <a:rPr lang="en-US" dirty="0"/>
              <a:t>Z.B. Signed Integer overflow -&gt; </a:t>
            </a:r>
            <a:r>
              <a:rPr lang="en-US" dirty="0" err="1"/>
              <a:t>Inkrementieren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int Variable </a:t>
            </a:r>
            <a:r>
              <a:rPr lang="en-US" dirty="0" err="1"/>
              <a:t>über</a:t>
            </a:r>
            <a:r>
              <a:rPr lang="en-US" dirty="0"/>
              <a:t> MAX_INT </a:t>
            </a:r>
            <a:r>
              <a:rPr lang="en-US" dirty="0" err="1"/>
              <a:t>hinaus</a:t>
            </a:r>
            <a:r>
              <a:rPr lang="en-US" dirty="0"/>
              <a:t> -&gt; MIN_INT</a:t>
            </a:r>
          </a:p>
          <a:p>
            <a:pPr marL="914400" lvl="1" indent="-171450">
              <a:buFontTx/>
              <a:buChar char="-"/>
            </a:pPr>
            <a:r>
              <a:rPr lang="en-US" dirty="0" err="1"/>
              <a:t>Undefiniertes</a:t>
            </a:r>
            <a:r>
              <a:rPr lang="en-US" dirty="0"/>
              <a:t> type casting </a:t>
            </a:r>
            <a:r>
              <a:rPr lang="en-US" dirty="0" err="1"/>
              <a:t>z.B</a:t>
            </a:r>
            <a:r>
              <a:rPr lang="en-US" dirty="0"/>
              <a:t>. Double -&gt; Float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2018-07-23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3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/>
              <a:t>Odeint</a:t>
            </a:r>
            <a:r>
              <a:rPr lang="en-US" b="0"/>
              <a:t>: library for solving initial-value</a:t>
            </a:r>
            <a:r>
              <a:rPr lang="en-US" b="0" baseline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62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objdump</a:t>
            </a:r>
            <a:r>
              <a:rPr lang="de-DE" baseline="0"/>
              <a:t> -a main.exe # For listing segment boundaries</a:t>
            </a:r>
          </a:p>
          <a:p>
            <a:r>
              <a:rPr lang="de-DE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Default-Initialisierung ist bei </a:t>
            </a:r>
            <a:r>
              <a:rPr lang="de-DE" altLang="de-DE" err="1">
                <a:latin typeface="Times New Roman" pitchFamily="16" charset="0"/>
              </a:rPr>
              <a:t>gcc</a:t>
            </a:r>
            <a:r>
              <a:rPr lang="de-DE" altLang="de-DE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&lt;&lt; operator </a:t>
            </a:r>
            <a:r>
              <a:rPr lang="en-US" dirty="0" err="1"/>
              <a:t>konvertiert</a:t>
            </a:r>
            <a:r>
              <a:rPr lang="en-US" dirty="0"/>
              <a:t> Char-Arrays </a:t>
            </a:r>
            <a:r>
              <a:rPr lang="en-US" dirty="0" err="1"/>
              <a:t>direkt</a:t>
            </a:r>
            <a:r>
              <a:rPr lang="en-US" dirty="0"/>
              <a:t> in </a:t>
            </a:r>
            <a:r>
              <a:rPr lang="en-US" dirty="0" err="1"/>
              <a:t>lesbare</a:t>
            </a:r>
            <a:r>
              <a:rPr lang="en-US" dirty="0"/>
              <a:t> Strings</a:t>
            </a:r>
          </a:p>
          <a:p>
            <a:r>
              <a:rPr lang="en-US" dirty="0"/>
              <a:t>(void *) </a:t>
            </a:r>
            <a:r>
              <a:rPr lang="en-US" dirty="0" err="1"/>
              <a:t>entfernt</a:t>
            </a:r>
            <a:r>
              <a:rPr lang="en-US" dirty="0"/>
              <a:t> </a:t>
            </a:r>
            <a:r>
              <a:rPr lang="en-US" dirty="0" err="1"/>
              <a:t>sozusagen</a:t>
            </a:r>
            <a:r>
              <a:rPr lang="en-US" dirty="0"/>
              <a:t> die </a:t>
            </a:r>
            <a:r>
              <a:rPr lang="en-US" dirty="0" err="1"/>
              <a:t>Typinformation</a:t>
            </a:r>
            <a:r>
              <a:rPr lang="en-US" dirty="0"/>
              <a:t> des Arrays/Pointers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&lt;&lt; operator </a:t>
            </a:r>
            <a:r>
              <a:rPr lang="en-US" dirty="0" err="1"/>
              <a:t>konvertiert</a:t>
            </a:r>
            <a:r>
              <a:rPr lang="en-US" dirty="0"/>
              <a:t> Char-Arrays </a:t>
            </a:r>
            <a:r>
              <a:rPr lang="en-US" dirty="0" err="1"/>
              <a:t>direkt</a:t>
            </a:r>
            <a:r>
              <a:rPr lang="en-US" dirty="0"/>
              <a:t> in </a:t>
            </a:r>
            <a:r>
              <a:rPr lang="en-US" dirty="0" err="1"/>
              <a:t>lesbare</a:t>
            </a:r>
            <a:r>
              <a:rPr lang="en-US" dirty="0"/>
              <a:t> Strings</a:t>
            </a:r>
          </a:p>
          <a:p>
            <a:r>
              <a:rPr lang="en-US" dirty="0"/>
              <a:t>(void *) </a:t>
            </a:r>
            <a:r>
              <a:rPr lang="en-US" dirty="0" err="1"/>
              <a:t>entfernt</a:t>
            </a:r>
            <a:r>
              <a:rPr lang="en-US" dirty="0"/>
              <a:t> </a:t>
            </a:r>
            <a:r>
              <a:rPr lang="en-US" dirty="0" err="1"/>
              <a:t>sozusagen</a:t>
            </a:r>
            <a:r>
              <a:rPr lang="en-US" dirty="0"/>
              <a:t> die </a:t>
            </a:r>
            <a:r>
              <a:rPr lang="en-US" dirty="0" err="1"/>
              <a:t>Typinformation</a:t>
            </a:r>
            <a:r>
              <a:rPr lang="en-US" dirty="0"/>
              <a:t> des Arrays/Pointers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694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&lt;&lt; operator </a:t>
            </a:r>
            <a:r>
              <a:rPr lang="en-US" dirty="0" err="1"/>
              <a:t>konvertiert</a:t>
            </a:r>
            <a:r>
              <a:rPr lang="en-US" dirty="0"/>
              <a:t> Char-Arrays </a:t>
            </a:r>
            <a:r>
              <a:rPr lang="en-US" dirty="0" err="1"/>
              <a:t>direkt</a:t>
            </a:r>
            <a:r>
              <a:rPr lang="en-US" dirty="0"/>
              <a:t> in </a:t>
            </a:r>
            <a:r>
              <a:rPr lang="en-US" dirty="0" err="1"/>
              <a:t>lesbare</a:t>
            </a:r>
            <a:r>
              <a:rPr lang="en-US" dirty="0"/>
              <a:t> Strings</a:t>
            </a:r>
          </a:p>
          <a:p>
            <a:r>
              <a:rPr lang="en-US" dirty="0"/>
              <a:t>(void *) </a:t>
            </a:r>
            <a:r>
              <a:rPr lang="en-US" dirty="0" err="1"/>
              <a:t>entfernt</a:t>
            </a:r>
            <a:r>
              <a:rPr lang="en-US" dirty="0"/>
              <a:t> </a:t>
            </a:r>
            <a:r>
              <a:rPr lang="en-US" dirty="0" err="1"/>
              <a:t>sozusagen</a:t>
            </a:r>
            <a:r>
              <a:rPr lang="en-US" dirty="0"/>
              <a:t> die </a:t>
            </a:r>
            <a:r>
              <a:rPr lang="en-US" dirty="0" err="1"/>
              <a:t>Typinformation</a:t>
            </a:r>
            <a:r>
              <a:rPr lang="en-US" dirty="0"/>
              <a:t> des Arrays/Pointers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879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Wann benötigt eine Referenz</a:t>
            </a:r>
            <a:r>
              <a:rPr lang="en-US" baseline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Als Klassenmember</a:t>
            </a:r>
          </a:p>
          <a:p>
            <a:r>
              <a:rPr lang="en-US" baseline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#2) Das ist so nicht immer ganz richtig, oft nimmt der Compiler Parameter als nicht </a:t>
            </a:r>
            <a:r>
              <a:rPr lang="de-DE" dirty="0" err="1"/>
              <a:t>const</a:t>
            </a:r>
            <a:r>
              <a:rPr lang="de-DE" dirty="0"/>
              <a:t> an da er sich über vorherige Type-</a:t>
            </a:r>
            <a:r>
              <a:rPr lang="de-DE" dirty="0" err="1"/>
              <a:t>Casts</a:t>
            </a:r>
            <a:r>
              <a:rPr lang="de-DE" dirty="0"/>
              <a:t> nicht sicher sein kann.</a:t>
            </a:r>
          </a:p>
          <a:p>
            <a:r>
              <a:rPr lang="de-DE" dirty="0"/>
              <a:t>-&gt; Tatsächlich gibt es zumindest bei C selten </a:t>
            </a:r>
            <a:r>
              <a:rPr lang="de-DE" dirty="0" err="1"/>
              <a:t>Performanzgewinne</a:t>
            </a:r>
            <a:r>
              <a:rPr lang="de-DE" dirty="0"/>
              <a:t> durch Deklaration von </a:t>
            </a:r>
            <a:r>
              <a:rPr lang="de-DE" dirty="0" err="1"/>
              <a:t>const</a:t>
            </a:r>
            <a:r>
              <a:rPr lang="de-DE" dirty="0"/>
              <a:t> Parametern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97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91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3913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(seit 2016-09-15)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C++98:</a:t>
            </a:r>
            <a:r>
              <a:rPr lang="en-US" baseline="0" dirty="0"/>
              <a:t> erster internationaler Standard von C++</a:t>
            </a:r>
          </a:p>
          <a:p>
            <a:r>
              <a:rPr lang="en-US" baseline="0" dirty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Default Konstruktor wird nicht generiert sobald es eine eigene Implementierung eines Konstruktors gibt.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702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Nicht nur schlechter Stil sondern führt zu </a:t>
            </a:r>
            <a:r>
              <a:rPr lang="de-DE" dirty="0" err="1"/>
              <a:t>Undefined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!</a:t>
            </a:r>
          </a:p>
          <a:p>
            <a:r>
              <a:rPr lang="de-DE" dirty="0"/>
              <a:t>- Es kann nicht garantiert werden, dass das neue Floor-Objekt nach dem Rücksprung im Stack erhalten bleibt</a:t>
            </a:r>
          </a:p>
          <a:p>
            <a:r>
              <a:rPr lang="de-DE" dirty="0"/>
              <a:t>- Sollte vor der Abfrage der „</a:t>
            </a:r>
            <a:r>
              <a:rPr lang="de-DE" dirty="0" err="1"/>
              <a:t>number</a:t>
            </a:r>
            <a:r>
              <a:rPr lang="de-DE" dirty="0"/>
              <a:t>“ ein anderer Funktionsaufruf stattfinden ist der Rückgabewert sehr wahrscheinlich unbrauchbar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039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33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Wird bereits allokierter Speicher auf dem Heap nicht abgeräumt -&gt; Memory Leak!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416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#1 Aus Sicht des Aufgerufenen -  Wo liegt mein übergebener Parameter?</a:t>
            </a:r>
          </a:p>
          <a:p>
            <a:r>
              <a:rPr lang="de-DE" dirty="0"/>
              <a:t>#2 Aus Sicht des Aufrufenden – Was wird mit dem Wert meiner Variable gemacht? Existiert dieser nach dem Aufruf noch?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216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Sonst drohen wieder hängende Zeiger die auf einen undefinierten Speicherbereich zeigen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515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/>
              <a:t>An</a:t>
            </a:r>
            <a:r>
              <a:rPr lang="en-US" baseline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Ablauf:</a:t>
            </a:r>
          </a:p>
          <a:p>
            <a:pPr marL="219867" indent="-219867">
              <a:buAutoNum type="arabicPeriod"/>
            </a:pPr>
            <a:r>
              <a:rPr lang="en-US" baseline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TIOBE Programming Community index is an indicator of the popularity of programming languages.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index is updated once a month.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ratings are based on: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1) the number of skilled engineers world-wide, courses and third party vendors.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2) Popular search engines such as Google, Bing, Yahoo!, Wikipedia, Amazon, YouTube and Baidu </a:t>
            </a:r>
          </a:p>
          <a:p>
            <a:r>
              <a:rPr lang="en-US" sz="1200" b="0" i="0" kern="120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TIOBE 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index is not about the </a:t>
            </a:r>
            <a:r>
              <a:rPr lang="en-US" sz="1200" b="0" i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best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programming language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or the language in which </a:t>
            </a:r>
            <a:r>
              <a:rPr lang="en-US" sz="1200" b="0" i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most lines of code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have been written.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63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Ablauf:</a:t>
            </a:r>
          </a:p>
          <a:p>
            <a:pPr marL="219867" indent="-219867">
              <a:buAutoNum type="arabicPeriod"/>
            </a:pPr>
            <a:r>
              <a:rPr lang="en-US" baseline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784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329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131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Anmerkungen</a:t>
            </a:r>
            <a:r>
              <a:rPr lang="en-US"/>
              <a:t>:</a:t>
            </a:r>
          </a:p>
          <a:p>
            <a:pPr marL="164901" indent="-164901">
              <a:buFontTx/>
              <a:buChar char="-"/>
            </a:pPr>
            <a:r>
              <a:rPr lang="en-US" err="1"/>
              <a:t>Bei</a:t>
            </a:r>
            <a:r>
              <a:rPr lang="en-US"/>
              <a:t> der </a:t>
            </a:r>
            <a:r>
              <a:rPr lang="en-US" err="1"/>
              <a:t>Erzeugung</a:t>
            </a:r>
            <a:r>
              <a:rPr lang="en-US"/>
              <a:t> von </a:t>
            </a:r>
            <a:r>
              <a:rPr lang="en-US" err="1"/>
              <a:t>baseFromChild</a:t>
            </a:r>
            <a:r>
              <a:rPr lang="en-US"/>
              <a:t> </a:t>
            </a:r>
            <a:r>
              <a:rPr lang="en-US" err="1"/>
              <a:t>wird</a:t>
            </a:r>
            <a:r>
              <a:rPr lang="en-US" baseline="0"/>
              <a:t> </a:t>
            </a:r>
            <a:r>
              <a:rPr lang="en-US" baseline="0" err="1"/>
              <a:t>nur</a:t>
            </a:r>
            <a:r>
              <a:rPr lang="en-US" baseline="0"/>
              <a:t> </a:t>
            </a:r>
            <a:r>
              <a:rPr lang="en-US" baseline="0" err="1"/>
              <a:t>derjenige</a:t>
            </a:r>
            <a:r>
              <a:rPr lang="en-US" baseline="0"/>
              <a:t> </a:t>
            </a:r>
            <a:r>
              <a:rPr lang="en-US" baseline="0" err="1"/>
              <a:t>Teil</a:t>
            </a:r>
            <a:r>
              <a:rPr lang="en-US" baseline="0"/>
              <a:t> des </a:t>
            </a:r>
            <a:r>
              <a:rPr lang="en-US" baseline="0" err="1"/>
              <a:t>anonymen</a:t>
            </a:r>
            <a:r>
              <a:rPr lang="en-US" baseline="0"/>
              <a:t> </a:t>
            </a:r>
            <a:r>
              <a:rPr lang="en-US" baseline="0" err="1"/>
              <a:t>Objekts</a:t>
            </a:r>
            <a:r>
              <a:rPr lang="en-US" baseline="0"/>
              <a:t> "Child()" </a:t>
            </a:r>
            <a:r>
              <a:rPr lang="en-US" baseline="0" err="1"/>
              <a:t>kopiert</a:t>
            </a:r>
            <a:r>
              <a:rPr lang="en-US" baseline="0"/>
              <a:t>, der </a:t>
            </a:r>
            <a:r>
              <a:rPr lang="en-US" baseline="0" err="1"/>
              <a:t>zu</a:t>
            </a:r>
            <a:r>
              <a:rPr lang="en-US" baseline="0"/>
              <a:t> Base </a:t>
            </a:r>
            <a:r>
              <a:rPr lang="en-US" baseline="0" err="1"/>
              <a:t>gehört</a:t>
            </a:r>
            <a:endParaRPr lang="en-US" baseline="0"/>
          </a:p>
          <a:p>
            <a:pPr marL="164901" indent="-164901">
              <a:buFontTx/>
              <a:buChar char="-"/>
            </a:pPr>
            <a:r>
              <a:rPr lang="en-US" baseline="0" err="1"/>
              <a:t>Beim</a:t>
            </a:r>
            <a:r>
              <a:rPr lang="en-US" baseline="0"/>
              <a:t> </a:t>
            </a:r>
            <a:r>
              <a:rPr lang="en-US" baseline="0" err="1"/>
              <a:t>Aufruf</a:t>
            </a:r>
            <a:r>
              <a:rPr lang="en-US" baseline="0"/>
              <a:t> der </a:t>
            </a:r>
            <a:r>
              <a:rPr lang="en-US" baseline="0" err="1"/>
              <a:t>Funktion</a:t>
            </a:r>
            <a:r>
              <a:rPr lang="en-US" baseline="0"/>
              <a:t> </a:t>
            </a:r>
            <a:r>
              <a:rPr lang="en-US" baseline="0" err="1"/>
              <a:t>doPrint</a:t>
            </a:r>
            <a:r>
              <a:rPr lang="en-US" baseline="0"/>
              <a:t> </a:t>
            </a:r>
            <a:r>
              <a:rPr lang="en-US" baseline="0" err="1"/>
              <a:t>passiert</a:t>
            </a:r>
            <a:r>
              <a:rPr lang="en-US" baseline="0"/>
              <a:t> das </a:t>
            </a:r>
            <a:r>
              <a:rPr lang="en-US" baseline="0" err="1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Elevator </a:t>
            </a:r>
            <a:r>
              <a:rPr lang="de-DE" dirty="0" err="1"/>
              <a:t>included</a:t>
            </a:r>
            <a:r>
              <a:rPr lang="de-DE" dirty="0"/>
              <a:t> natürlich </a:t>
            </a:r>
            <a:r>
              <a:rPr lang="de-DE" dirty="0" err="1"/>
              <a:t>ElevatorStrategy</a:t>
            </a:r>
            <a:r>
              <a:rPr lang="de-DE" dirty="0"/>
              <a:t> -&gt; würde zur zyklischen Abhängigkeit führen!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Führt zur längerer </a:t>
            </a:r>
            <a:r>
              <a:rPr lang="de-DE" dirty="0" err="1"/>
              <a:t>Compilezeit</a:t>
            </a:r>
            <a:r>
              <a:rPr lang="de-DE" dirty="0"/>
              <a:t> 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größerer ausführbarer Datei</a:t>
            </a:r>
          </a:p>
          <a:p>
            <a:pPr marL="914400" lvl="1" indent="-171450">
              <a:buFontTx/>
              <a:buChar char="-"/>
            </a:pPr>
            <a:r>
              <a:rPr lang="de-DE" dirty="0" err="1"/>
              <a:t>Recompilation</a:t>
            </a:r>
            <a:r>
              <a:rPr lang="de-DE" dirty="0"/>
              <a:t> sobald sich einer der Header oder Abhängigkeiten ändert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41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Im Header (Deklaration) kann man die Parameternamen weglassen (nur C++)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383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Public:  Alles ist nach außen sichtbar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Protected</a:t>
            </a:r>
            <a:r>
              <a:rPr lang="de-DE" dirty="0"/>
              <a:t>: Sichtbarkeit nur für Unterklassen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Private: Sichtbarkeit nur in der Klasse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Private </a:t>
            </a:r>
            <a:r>
              <a:rPr lang="de-DE" dirty="0" err="1"/>
              <a:t>inheritance</a:t>
            </a:r>
            <a:r>
              <a:rPr lang="de-DE" dirty="0"/>
              <a:t> -&gt; Public und </a:t>
            </a:r>
            <a:r>
              <a:rPr lang="de-DE" dirty="0" err="1"/>
              <a:t>Protected</a:t>
            </a:r>
            <a:r>
              <a:rPr lang="de-DE" dirty="0"/>
              <a:t> werden zu Private, Rest bleibt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Protected</a:t>
            </a:r>
            <a:r>
              <a:rPr lang="de-DE" dirty="0"/>
              <a:t> </a:t>
            </a:r>
            <a:r>
              <a:rPr lang="de-DE" dirty="0" err="1"/>
              <a:t>inheritance</a:t>
            </a:r>
            <a:r>
              <a:rPr lang="de-DE" dirty="0"/>
              <a:t> -&gt; Public wird zu </a:t>
            </a:r>
            <a:r>
              <a:rPr lang="de-DE" dirty="0" err="1"/>
              <a:t>Protected</a:t>
            </a:r>
            <a:r>
              <a:rPr lang="de-DE" dirty="0"/>
              <a:t>, Rest bleibt</a:t>
            </a:r>
          </a:p>
          <a:p>
            <a:pPr marL="171450" indent="-171450">
              <a:buFontTx/>
              <a:buChar char="-"/>
            </a:pPr>
            <a:r>
              <a:rPr lang="de-DE" dirty="0"/>
              <a:t>Public </a:t>
            </a:r>
            <a:r>
              <a:rPr lang="de-DE" dirty="0" err="1"/>
              <a:t>inheritance</a:t>
            </a:r>
            <a:r>
              <a:rPr lang="de-DE" dirty="0"/>
              <a:t> -&gt; keine Veränderung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098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960306-9630-42D8-A525-F12FE6EBC526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585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99954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err="1">
                <a:latin typeface="Times New Roman" pitchFamily="16" charset="0"/>
              </a:rPr>
              <a:t>template</a:t>
            </a:r>
            <a:r>
              <a:rPr lang="de-DE" altLang="de-DE" dirty="0">
                <a:latin typeface="Times New Roman" pitchFamily="16" charset="0"/>
              </a:rPr>
              <a:t>&lt;</a:t>
            </a:r>
            <a:r>
              <a:rPr lang="de-DE" altLang="de-DE" dirty="0" err="1">
                <a:latin typeface="Times New Roman" pitchFamily="16" charset="0"/>
              </a:rPr>
              <a:t>typename</a:t>
            </a:r>
            <a:r>
              <a:rPr lang="de-DE" altLang="de-DE" dirty="0">
                <a:latin typeface="Times New Roman" pitchFamily="16" charset="0"/>
              </a:rPr>
              <a:t> T = Person&gt;  </a:t>
            </a:r>
            <a:r>
              <a:rPr lang="de-DE" altLang="de-DE" dirty="0">
                <a:latin typeface="Times New Roman" pitchFamily="16" charset="0"/>
                <a:sym typeface="Wingdings" panose="05000000000000000000" pitchFamily="2" charset="2"/>
              </a:rPr>
              <a:t> Person ist der „</a:t>
            </a:r>
            <a:r>
              <a:rPr lang="de-DE" altLang="de-DE" dirty="0" err="1">
                <a:latin typeface="Times New Roman" pitchFamily="16" charset="0"/>
                <a:sym typeface="Wingdings" panose="05000000000000000000" pitchFamily="2" charset="2"/>
              </a:rPr>
              <a:t>default</a:t>
            </a:r>
            <a:r>
              <a:rPr lang="de-DE" altLang="de-DE" dirty="0">
                <a:latin typeface="Times New Roman" pitchFamily="16" charset="0"/>
                <a:sym typeface="Wingdings" panose="05000000000000000000" pitchFamily="2" charset="2"/>
              </a:rPr>
              <a:t>“ Typ des </a:t>
            </a:r>
            <a:r>
              <a:rPr lang="de-DE" altLang="de-DE" dirty="0" err="1">
                <a:latin typeface="Times New Roman" pitchFamily="16" charset="0"/>
                <a:sym typeface="Wingdings" panose="05000000000000000000" pitchFamily="2" charset="2"/>
              </a:rPr>
              <a:t>Templatearguments</a:t>
            </a:r>
            <a:endParaRPr lang="de-DE" altLang="de-DE" dirty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Spezialisierungen können auch von Hand</a:t>
            </a:r>
            <a:r>
              <a:rPr lang="de-DE" altLang="de-DE" baseline="0">
                <a:latin typeface="Times New Roman" pitchFamily="16" charset="0"/>
              </a:rPr>
              <a:t> durchgeführt werden.</a:t>
            </a:r>
          </a:p>
          <a:p>
            <a:r>
              <a:rPr lang="de-DE" altLang="de-DE" baseline="0">
                <a:latin typeface="Times New Roman" pitchFamily="16" charset="0"/>
              </a:rPr>
              <a:t>Vergleiche etwa vector&lt;T&gt; und die Spezialisierung vector&lt;bool&gt;</a:t>
            </a:r>
          </a:p>
          <a:p>
            <a:endParaRPr lang="de-DE" altLang="de-DE" baseline="0">
              <a:latin typeface="Times New Roman" pitchFamily="16" charset="0"/>
            </a:endParaRPr>
          </a:p>
          <a:p>
            <a:r>
              <a:rPr lang="de-DE" altLang="de-DE">
                <a:latin typeface="Times New Roman" pitchFamily="16" charset="0"/>
              </a:rPr>
              <a:t>http://www.cplusplus.com/reference/vector/vector/</a:t>
            </a:r>
          </a:p>
          <a:p>
            <a:r>
              <a:rPr lang="de-DE" altLang="de-DE">
                <a:latin typeface="Times New Roman" pitchFamily="16" charset="0"/>
              </a:rPr>
              <a:t>http://www.cplusplus.com/reference/vector/vector-bool/</a:t>
            </a: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>
                <a:latin typeface="Times New Roman" pitchFamily="16" charset="0"/>
              </a:rPr>
              <a:t>Kopierkonstruktor</a:t>
            </a:r>
            <a:r>
              <a:rPr lang="de-DE" altLang="de-DE" baseline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>
                <a:latin typeface="Times New Roman" pitchFamily="16" charset="0"/>
              </a:rPr>
              <a:t>Funktionszeiger</a:t>
            </a:r>
            <a:r>
              <a:rPr lang="de-DE" altLang="de-DE">
                <a:latin typeface="Times New Roman" pitchFamily="16" charset="0"/>
              </a:rPr>
              <a:t>, </a:t>
            </a:r>
            <a:r>
              <a:rPr lang="de-DE" altLang="de-DE" err="1">
                <a:latin typeface="Times New Roman" pitchFamily="16" charset="0"/>
              </a:rPr>
              <a:t>Function</a:t>
            </a:r>
            <a:r>
              <a:rPr lang="de-DE" altLang="de-DE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173</a:t>
            </a:fld>
            <a:endParaRPr lang="en-US" altLang="de-DE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187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20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(): Leere Parameterliste signalisiert eine beliebige Anzahl von Parametern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Void</a:t>
            </a:r>
            <a:r>
              <a:rPr lang="de-DE" dirty="0"/>
              <a:t>: Spezifiziert, dass es keine Parameter gibt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501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Shift-</a:t>
            </a:r>
            <a:r>
              <a:rPr lang="en-US" b="1" dirty="0" err="1"/>
              <a:t>Operatoren</a:t>
            </a:r>
            <a:r>
              <a:rPr lang="en-US" b="0" dirty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dirty="0" err="1"/>
              <a:t>Präziser</a:t>
            </a:r>
            <a:r>
              <a:rPr lang="en-US" b="0" dirty="0"/>
              <a:t>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dirty="0"/>
              <a:t>Bei unsigned</a:t>
            </a:r>
            <a:r>
              <a:rPr lang="en-US" b="0" baseline="0" dirty="0"/>
              <a:t>-</a:t>
            </a:r>
            <a:r>
              <a:rPr lang="en-US" b="0" baseline="0" dirty="0" err="1"/>
              <a:t>Typen</a:t>
            </a:r>
            <a:r>
              <a:rPr lang="en-US" b="0" baseline="0" dirty="0"/>
              <a:t> </a:t>
            </a:r>
            <a:r>
              <a:rPr lang="en-US" b="0" baseline="0" dirty="0" err="1"/>
              <a:t>wird</a:t>
            </a:r>
            <a:r>
              <a:rPr lang="en-US" b="0" baseline="0" dirty="0"/>
              <a:t> </a:t>
            </a:r>
            <a:r>
              <a:rPr lang="en-US" b="0" baseline="0" dirty="0" err="1"/>
              <a:t>immer</a:t>
            </a:r>
            <a:r>
              <a:rPr lang="en-US" b="0" baseline="0" dirty="0"/>
              <a:t> </a:t>
            </a:r>
            <a:r>
              <a:rPr lang="en-US" b="0" baseline="0" dirty="0" err="1"/>
              <a:t>mit</a:t>
            </a:r>
            <a:r>
              <a:rPr lang="en-US" b="0" baseline="0" dirty="0"/>
              <a:t> 0 </a:t>
            </a:r>
            <a:r>
              <a:rPr lang="en-US" b="0" baseline="0" dirty="0" err="1"/>
              <a:t>gefüllt</a:t>
            </a:r>
            <a:r>
              <a:rPr lang="en-US" b="0" baseline="0" dirty="0"/>
              <a:t> (</a:t>
            </a:r>
            <a:r>
              <a:rPr lang="en-US" b="0" baseline="0" dirty="0" err="1"/>
              <a:t>logischer</a:t>
            </a:r>
            <a:r>
              <a:rPr lang="en-US" b="0" baseline="0" dirty="0"/>
              <a:t> shift)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dirty="0"/>
              <a:t>Bei signed-</a:t>
            </a:r>
            <a:r>
              <a:rPr lang="en-US" b="0" baseline="0" dirty="0" err="1"/>
              <a:t>Typen</a:t>
            </a:r>
            <a:r>
              <a:rPr lang="en-US" b="0" baseline="0" dirty="0"/>
              <a:t> </a:t>
            </a:r>
            <a:r>
              <a:rPr lang="en-US" b="0" baseline="0" dirty="0" err="1"/>
              <a:t>wird</a:t>
            </a:r>
            <a:r>
              <a:rPr lang="en-US" b="0" baseline="0" dirty="0"/>
              <a:t> </a:t>
            </a:r>
            <a:r>
              <a:rPr lang="en-US" b="0" baseline="0" dirty="0" err="1"/>
              <a:t>mit</a:t>
            </a:r>
            <a:r>
              <a:rPr lang="en-US" b="0" baseline="0" dirty="0"/>
              <a:t> dem MSB </a:t>
            </a:r>
            <a:r>
              <a:rPr lang="en-US" b="0" baseline="0" dirty="0" err="1"/>
              <a:t>gefüllt</a:t>
            </a:r>
            <a:r>
              <a:rPr lang="en-US" b="0" baseline="0" dirty="0"/>
              <a:t>, um das </a:t>
            </a:r>
            <a:r>
              <a:rPr lang="en-US" b="0" baseline="0" dirty="0" err="1"/>
              <a:t>Vorzeichen</a:t>
            </a:r>
            <a:r>
              <a:rPr lang="en-US" b="0" baseline="0" dirty="0"/>
              <a:t> </a:t>
            </a:r>
            <a:r>
              <a:rPr lang="en-US" b="0" baseline="0" dirty="0" err="1"/>
              <a:t>beizubehalten</a:t>
            </a:r>
            <a:r>
              <a:rPr lang="en-US" b="0" baseline="0" dirty="0"/>
              <a:t> (</a:t>
            </a:r>
            <a:r>
              <a:rPr lang="en-US" b="0" baseline="0" dirty="0" err="1"/>
              <a:t>arithmetischer</a:t>
            </a:r>
            <a:r>
              <a:rPr lang="en-US" b="0" baseline="0" dirty="0"/>
              <a:t> shift)</a:t>
            </a:r>
            <a:endParaRPr lang="en-US" b="1" dirty="0"/>
          </a:p>
          <a:p>
            <a:r>
              <a:rPr lang="en-US" b="1" dirty="0"/>
              <a:t>In</a:t>
            </a:r>
            <a:r>
              <a:rPr lang="en-US" b="1" baseline="0" dirty="0"/>
              <a:t> Java</a:t>
            </a:r>
            <a:r>
              <a:rPr lang="en-US" b="0" baseline="0" dirty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dirty="0"/>
              <a:t>operator&gt;&gt;&gt; (</a:t>
            </a:r>
            <a:r>
              <a:rPr lang="en-US" b="1" baseline="0" dirty="0" err="1"/>
              <a:t>logischer</a:t>
            </a:r>
            <a:r>
              <a:rPr lang="en-US" b="1" baseline="0" dirty="0"/>
              <a:t> shift operator)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dirty="0"/>
              <a:t>operator&gt;&gt; (</a:t>
            </a:r>
            <a:r>
              <a:rPr lang="en-US" b="1" baseline="0" dirty="0" err="1"/>
              <a:t>arithmetischer</a:t>
            </a:r>
            <a:r>
              <a:rPr lang="en-US" b="1" baseline="0" dirty="0"/>
              <a:t> shift operator)</a:t>
            </a:r>
            <a:endParaRPr lang="en-US" b="1" dirty="0"/>
          </a:p>
          <a:p>
            <a:endParaRPr lang="en-US" dirty="0"/>
          </a:p>
          <a:p>
            <a:r>
              <a:rPr lang="en-US" dirty="0" err="1"/>
              <a:t>Codebeispiel</a:t>
            </a:r>
            <a:r>
              <a:rPr lang="en-US" dirty="0"/>
              <a:t>:</a:t>
            </a:r>
          </a:p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#include &lt;</a:t>
            </a:r>
            <a:r>
              <a:rPr lang="en-US" dirty="0" err="1"/>
              <a:t>stdlib.h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const char* </a:t>
            </a:r>
            <a:r>
              <a:rPr lang="en-US" dirty="0" err="1"/>
              <a:t>fmt</a:t>
            </a:r>
            <a:r>
              <a:rPr lang="en-US" dirty="0"/>
              <a:t>(char a)</a:t>
            </a:r>
          </a:p>
          <a:p>
            <a:r>
              <a:rPr lang="en-US" dirty="0"/>
              <a:t>{  </a:t>
            </a:r>
          </a:p>
          <a:p>
            <a:r>
              <a:rPr lang="en-US" dirty="0"/>
              <a:t>    int </a:t>
            </a:r>
            <a:r>
              <a:rPr lang="en-US" dirty="0" err="1"/>
              <a:t>bitsPerByte</a:t>
            </a:r>
            <a:r>
              <a:rPr lang="en-US" dirty="0"/>
              <a:t> = </a:t>
            </a:r>
            <a:r>
              <a:rPr lang="en-US" dirty="0" err="1"/>
              <a:t>sizeof</a:t>
            </a:r>
            <a:r>
              <a:rPr lang="en-US" dirty="0"/>
              <a:t>(char) * 8;</a:t>
            </a:r>
          </a:p>
          <a:p>
            <a:r>
              <a:rPr lang="en-US" dirty="0"/>
              <a:t>    char *</a:t>
            </a:r>
            <a:r>
              <a:rPr lang="en-US" dirty="0" err="1"/>
              <a:t>toString</a:t>
            </a:r>
            <a:r>
              <a:rPr lang="en-US" dirty="0"/>
              <a:t> = (char*) malloc((2 + </a:t>
            </a:r>
            <a:r>
              <a:rPr lang="en-US" dirty="0" err="1"/>
              <a:t>bitsPerByte</a:t>
            </a:r>
            <a:r>
              <a:rPr lang="en-US" dirty="0"/>
              <a:t>) * </a:t>
            </a:r>
            <a:r>
              <a:rPr lang="en-US" dirty="0" err="1"/>
              <a:t>sizeof</a:t>
            </a:r>
            <a:r>
              <a:rPr lang="en-US" dirty="0"/>
              <a:t>(char));</a:t>
            </a:r>
          </a:p>
          <a:p>
            <a:r>
              <a:rPr lang="en-US" dirty="0"/>
              <a:t>    </a:t>
            </a:r>
            <a:r>
              <a:rPr lang="en-US" dirty="0" err="1"/>
              <a:t>toString</a:t>
            </a:r>
            <a:r>
              <a:rPr lang="en-US" dirty="0"/>
              <a:t>[0] = '0';</a:t>
            </a:r>
          </a:p>
          <a:p>
            <a:r>
              <a:rPr lang="en-US" dirty="0"/>
              <a:t>    </a:t>
            </a:r>
            <a:r>
              <a:rPr lang="en-US" dirty="0" err="1"/>
              <a:t>toString</a:t>
            </a:r>
            <a:r>
              <a:rPr lang="en-US" dirty="0"/>
              <a:t>[1] = 'b';</a:t>
            </a:r>
          </a:p>
          <a:p>
            <a:r>
              <a:rPr lang="en-US" dirty="0"/>
              <a:t>    for (int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bitsPerByte</a:t>
            </a:r>
            <a:r>
              <a:rPr lang="en-US" dirty="0"/>
              <a:t> - 1; </a:t>
            </a:r>
            <a:r>
              <a:rPr lang="en-US" dirty="0" err="1"/>
              <a:t>i</a:t>
            </a:r>
            <a:r>
              <a:rPr lang="en-US" dirty="0"/>
              <a:t> &gt;= 0; --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  char c;</a:t>
            </a:r>
          </a:p>
          <a:p>
            <a:r>
              <a:rPr lang="en-US" dirty="0"/>
              <a:t>        if (a &amp; (1 &lt;&lt; </a:t>
            </a:r>
            <a:r>
              <a:rPr lang="en-US" dirty="0" err="1"/>
              <a:t>i</a:t>
            </a:r>
            <a:r>
              <a:rPr lang="en-US" dirty="0"/>
              <a:t>))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c = '1';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else {</a:t>
            </a:r>
          </a:p>
          <a:p>
            <a:r>
              <a:rPr lang="en-US" dirty="0"/>
              <a:t>            c = '0';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("%d", </a:t>
            </a:r>
            <a:r>
              <a:rPr lang="en-US" dirty="0" err="1"/>
              <a:t>bitsPerByte</a:t>
            </a:r>
            <a:r>
              <a:rPr lang="en-US" dirty="0"/>
              <a:t> - 1 - </a:t>
            </a:r>
            <a:r>
              <a:rPr lang="en-US" dirty="0" err="1"/>
              <a:t>i</a:t>
            </a:r>
            <a:r>
              <a:rPr lang="en-US" dirty="0"/>
              <a:t> + 2);</a:t>
            </a:r>
          </a:p>
          <a:p>
            <a:r>
              <a:rPr lang="en-US" dirty="0"/>
              <a:t>        </a:t>
            </a:r>
            <a:r>
              <a:rPr lang="en-US" dirty="0" err="1"/>
              <a:t>toString</a:t>
            </a:r>
            <a:r>
              <a:rPr lang="en-US" dirty="0"/>
              <a:t>[</a:t>
            </a:r>
            <a:r>
              <a:rPr lang="en-US" dirty="0" err="1"/>
              <a:t>bitsPerByte</a:t>
            </a:r>
            <a:r>
              <a:rPr lang="en-US" dirty="0"/>
              <a:t> - 1 - </a:t>
            </a:r>
            <a:r>
              <a:rPr lang="en-US" dirty="0" err="1"/>
              <a:t>i</a:t>
            </a:r>
            <a:r>
              <a:rPr lang="en-US" dirty="0"/>
              <a:t> + 2] = c;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return </a:t>
            </a:r>
            <a:r>
              <a:rPr lang="en-US" dirty="0" err="1"/>
              <a:t>toString</a:t>
            </a:r>
            <a:r>
              <a:rPr lang="en-US" dirty="0"/>
              <a:t>;   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int main()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char a = 255;</a:t>
            </a:r>
          </a:p>
          <a:p>
            <a:r>
              <a:rPr lang="en-US" dirty="0"/>
              <a:t>  char b = 2;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b: %s, a &amp;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(b) , </a:t>
            </a:r>
            <a:r>
              <a:rPr lang="en-US" dirty="0" err="1"/>
              <a:t>fmt</a:t>
            </a:r>
            <a:r>
              <a:rPr lang="en-US" dirty="0"/>
              <a:t>(a &amp;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b: %s, a &amp;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(b) , </a:t>
            </a:r>
            <a:r>
              <a:rPr lang="en-US" dirty="0" err="1"/>
              <a:t>fmt</a:t>
            </a:r>
            <a:r>
              <a:rPr lang="en-US" dirty="0"/>
              <a:t>(a |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b: %s, a &amp;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(b) , </a:t>
            </a:r>
            <a:r>
              <a:rPr lang="en-US" dirty="0" err="1"/>
              <a:t>fmt</a:t>
            </a:r>
            <a:r>
              <a:rPr lang="en-US" dirty="0"/>
              <a:t>(a ^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a &lt;&lt;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(a &lt;&lt;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a &gt;&gt;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(a &gt;&gt; b));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~a: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(~a));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Quelltext dazu:</a:t>
            </a:r>
          </a:p>
          <a:p>
            <a:r>
              <a:rPr lang="de-DE" dirty="0"/>
              <a:t>in</a:t>
            </a:r>
            <a:r>
              <a:rPr lang="de-DE" baseline="0" dirty="0"/>
              <a:t> der PDL unter </a:t>
            </a:r>
            <a:r>
              <a:rPr lang="de-DE" baseline="0" dirty="0" err="1"/>
              <a:t>devices</a:t>
            </a:r>
            <a:r>
              <a:rPr lang="en-US" baseline="0" dirty="0"/>
              <a:t>/fm4/s6e2ccxl/common/</a:t>
            </a:r>
            <a:r>
              <a:rPr lang="de-DE" dirty="0"/>
              <a:t>s6e2ccxl.h</a:t>
            </a:r>
          </a:p>
          <a:p>
            <a:endParaRPr lang="de-DE" dirty="0"/>
          </a:p>
          <a:p>
            <a:r>
              <a:rPr lang="de-DE" dirty="0"/>
              <a:t>Ports</a:t>
            </a:r>
            <a:r>
              <a:rPr lang="de-DE" baseline="0" dirty="0"/>
              <a:t> und Pin in </a:t>
            </a:r>
            <a:r>
              <a:rPr lang="de-DE" baseline="0" dirty="0" err="1"/>
              <a:t>FM_GPIO_TypeDef</a:t>
            </a:r>
            <a:r>
              <a:rPr lang="de-DE" baseline="0" dirty="0"/>
              <a:t> </a:t>
            </a:r>
            <a:endParaRPr lang="de-DE" dirty="0"/>
          </a:p>
          <a:p>
            <a:endParaRPr lang="en-US" dirty="0"/>
          </a:p>
          <a:p>
            <a:r>
              <a:rPr lang="en-US" dirty="0" err="1"/>
              <a:t>Gesamter</a:t>
            </a:r>
            <a:r>
              <a:rPr lang="en-US" baseline="0" dirty="0"/>
              <a:t> Code:</a:t>
            </a:r>
          </a:p>
          <a:p>
            <a:r>
              <a:rPr lang="en-US" dirty="0"/>
              <a:t>#include "</a:t>
            </a:r>
            <a:r>
              <a:rPr lang="en-US" dirty="0" err="1"/>
              <a:t>init.h</a:t>
            </a:r>
            <a:r>
              <a:rPr lang="en-US" dirty="0"/>
              <a:t>"</a:t>
            </a:r>
          </a:p>
          <a:p>
            <a:r>
              <a:rPr lang="en-US" dirty="0"/>
              <a:t>#include "</a:t>
            </a:r>
            <a:r>
              <a:rPr lang="en-US" dirty="0" err="1"/>
              <a:t>pins.h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int main(){</a:t>
            </a:r>
          </a:p>
          <a:p>
            <a:r>
              <a:rPr lang="en-US" dirty="0"/>
              <a:t>  </a:t>
            </a:r>
            <a:r>
              <a:rPr lang="en-US" dirty="0" err="1"/>
              <a:t>initBoard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  FM4_GPIO-&gt;DDR2_f.P0 = 0;//Set to input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LED_RED_DDR |= (1 &lt;&lt; LED_RED_PIN); // Configure red LED pin as output.</a:t>
            </a:r>
          </a:p>
          <a:p>
            <a:r>
              <a:rPr lang="en-US" dirty="0"/>
              <a:t>  LED_RED_DOR |= (1 &lt;&lt; LED_RED_PIN); // Turn LED off.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while(FM4_GPIO-&gt;PDIR2_f.P0 == 1) {</a:t>
            </a:r>
          </a:p>
          <a:p>
            <a:r>
              <a:rPr lang="en-US" dirty="0"/>
              <a:t>    // Polling loop...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// Switch red LED on</a:t>
            </a:r>
          </a:p>
          <a:p>
            <a:r>
              <a:rPr lang="en-US" dirty="0"/>
              <a:t>  LED_RED_DOR &amp;= ~(1 &lt;&lt; LED_RED_PIN);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while(1);  </a:t>
            </a:r>
          </a:p>
          <a:p>
            <a:endParaRPr lang="en-US" dirty="0"/>
          </a:p>
          <a:p>
            <a:r>
              <a:rPr lang="en-US" dirty="0"/>
              <a:t>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Ablauf:</a:t>
            </a:r>
          </a:p>
          <a:p>
            <a:pPr marL="219867" indent="-219867">
              <a:buAutoNum type="arabicPeriod"/>
            </a:pPr>
            <a:r>
              <a:rPr lang="en-US" baseline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879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Alternativ</a:t>
            </a:r>
            <a:r>
              <a:rPr lang="en-US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E324A3-01C2-45DD-9993-943ECECA3B40}" type="slidenum">
              <a:rPr lang="en-US" smtClean="0"/>
              <a:pPr>
                <a:defRPr/>
              </a:pPr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E324A3-01C2-45DD-9993-943ECECA3B40}" type="slidenum">
              <a:rPr lang="en-US" smtClean="0"/>
              <a:pPr>
                <a:defRPr/>
              </a:pPr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/>
              <a:t>ElevatorStrategy</a:t>
            </a:r>
            <a:r>
              <a:rPr lang="en-US" baseline="0" dirty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/>
              <a:t>Floor</a:t>
            </a:r>
            <a:r>
              <a:rPr lang="en-US" baseline="0" dirty="0"/>
              <a:t> besitzt 0 </a:t>
            </a:r>
            <a:r>
              <a:rPr lang="en-US" baseline="0" dirty="0" err="1"/>
              <a:t>oder</a:t>
            </a:r>
            <a:r>
              <a:rPr lang="en-US" baseline="0"/>
              <a:t> mehr (</a:t>
            </a:r>
            <a:r>
              <a:rPr lang="en-US" b="1" baseline="0"/>
              <a:t>0..*</a:t>
            </a:r>
            <a:r>
              <a:rPr lang="en-US" b="0" baseline="0"/>
              <a:t>)</a:t>
            </a:r>
            <a:r>
              <a:rPr lang="en-US" b="1" baseline="0"/>
              <a:t> </a:t>
            </a:r>
            <a:r>
              <a:rPr lang="en-US" baseline="0"/>
              <a:t>wartende Personen (</a:t>
            </a:r>
            <a:r>
              <a:rPr lang="en-US" b="1" baseline="0"/>
              <a:t>waitingPeople</a:t>
            </a:r>
            <a:r>
              <a:rPr lang="en-US" baseline="0"/>
              <a:t>)+ von einer Person kann ich </a:t>
            </a:r>
            <a:r>
              <a:rPr lang="en-US" b="1" baseline="0"/>
              <a:t>nicht </a:t>
            </a:r>
            <a:r>
              <a:rPr lang="en-US" baseline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/>
              <a:t>EnergyMinimizingStrategy</a:t>
            </a:r>
            <a:r>
              <a:rPr lang="en-US" b="0" baseline="0"/>
              <a:t> erbt von </a:t>
            </a:r>
            <a:r>
              <a:rPr lang="en-US" b="1" baseline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/>
              <a:t>Floor</a:t>
            </a:r>
            <a:r>
              <a:rPr lang="en-US" b="0" baseline="0"/>
              <a:t> ist ein Teil von </a:t>
            </a:r>
            <a:r>
              <a:rPr lang="en-US" b="1" baseline="0"/>
              <a:t>Building</a:t>
            </a:r>
            <a:r>
              <a:rPr lang="en-US" b="0" baseline="0"/>
              <a:t> – wenn eine </a:t>
            </a:r>
            <a:r>
              <a:rPr lang="en-US" b="1" baseline="0"/>
              <a:t>Building-Instanz</a:t>
            </a:r>
            <a:r>
              <a:rPr lang="en-US" b="0" baseline="0"/>
              <a:t> zerstört wird, müssen auch alle enthaltenen </a:t>
            </a:r>
            <a:r>
              <a:rPr lang="en-US" b="1" baseline="0"/>
              <a:t>Floor-Instanzen</a:t>
            </a:r>
            <a:r>
              <a:rPr lang="en-US" b="0" baseline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/>
              <a:t>S. Ehmes, R. Kluge</a:t>
            </a:r>
            <a:r>
              <a:rPr lang="en-US" sz="800" baseline="0" dirty="0"/>
              <a:t> </a:t>
            </a:r>
            <a:r>
              <a:rPr lang="en-US" sz="800" dirty="0"/>
              <a:t>| Real-Time Systems Lab | TU Darmstadt | 2014 - 2020 | Creative Commons Attribution-</a:t>
            </a:r>
            <a:r>
              <a:rPr lang="en-US" sz="800" dirty="0" err="1"/>
              <a:t>NonCommercial</a:t>
            </a:r>
            <a:r>
              <a:rPr lang="en-US" sz="800" dirty="0"/>
              <a:t> 4.0 International</a:t>
            </a:r>
            <a:endParaRPr lang="en-US" sz="1200" dirty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dirty="0"/>
              <a:t>Sebastian Ehmes</a:t>
            </a:r>
            <a:br>
              <a:rPr lang="nl-NL" sz="1200" dirty="0"/>
            </a:br>
            <a:endParaRPr lang="nl-NL" sz="1000" dirty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dirty="0"/>
              <a:t>sebastian.ehmes@es.tu-darmstadt.de</a:t>
            </a:r>
            <a:r>
              <a:rPr lang="nl-NL" sz="1000" dirty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Prof. Dr. rer. nat. Andy Schürr</a:t>
            </a:r>
            <a:br>
              <a:rPr lang="en-US" sz="1000"/>
            </a:br>
            <a:r>
              <a:rPr lang="en-US" sz="100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>
                <a:solidFill>
                  <a:srgbClr val="B5B5B5"/>
                </a:solidFill>
              </a:rPr>
              <a:t>ES – Real-Time Systems Lab</a:t>
            </a:r>
            <a:endParaRPr lang="de-DE" altLang="de-DE" sz="100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77" name="Bitmap-Bild" r:id="rId3" imgW="1038370" imgH="980952" progId="Paint.Picture">
                  <p:embed/>
                </p:oleObj>
              </mc:Choice>
              <mc:Fallback>
                <p:oleObj name="Bitmap-Bild" r:id="rId3" imgW="1038370" imgH="98095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/>
              <a:t>Intermezzo</a:t>
            </a:r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>
                <a:solidFill>
                  <a:srgbClr val="B5B5B5"/>
                </a:solidFill>
              </a:rPr>
              <a:t>ES – Real-Time Systems Lab</a:t>
            </a:r>
            <a:endParaRPr lang="de-DE" altLang="de-DE" sz="100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36" name="Bitmap-Bild" r:id="rId16" imgW="1038370" imgH="980952" progId="Paint.Picture">
                  <p:embed/>
                </p:oleObj>
              </mc:Choice>
              <mc:Fallback>
                <p:oleObj name="Bitmap-Bild" r:id="rId16" imgW="1038370" imgH="980952" progId="Paint.Picture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dirty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30.07.2020</a:t>
            </a:fld>
            <a:r>
              <a:rPr lang="en-GB" altLang="de-DE" sz="1000" dirty="0">
                <a:solidFill>
                  <a:srgbClr val="000000"/>
                </a:solidFill>
              </a:rPr>
              <a:t>  |  </a:t>
            </a:r>
            <a:r>
              <a:rPr lang="en-US" altLang="de-DE" sz="1000" dirty="0" err="1">
                <a:solidFill>
                  <a:srgbClr val="000000"/>
                </a:solidFill>
              </a:rPr>
              <a:t>Programmierpraktikum</a:t>
            </a:r>
            <a:r>
              <a:rPr lang="en-US" altLang="de-DE" sz="1000" dirty="0">
                <a:solidFill>
                  <a:srgbClr val="000000"/>
                </a:solidFill>
              </a:rPr>
              <a:t> C und C++ | S. Ehmes, R. Kluge</a:t>
            </a:r>
            <a:endParaRPr lang="en-GB" altLang="de-DE" sz="1000" dirty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dirty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++11#Explicitly_defaulted_and_deleted_special_member_function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ucan.tu-darmstadt.de/scripts/mgrqispi.dll?APPNAME=CampusNet&amp;PRGNAME=ACTION&amp;ARGUMENTS=-Afi-3GCfBDKcYsgonVlE0BYt-0TuFgmE-2UCM3aMwjsrjwLHd6vFOCafO0NcpHRQNvy1vKBlii75VIFInDdnXCIVQ41RTpPesxAgdhN2VVeeSLDigjta78s3s13Hs542NEU8lgBtNvSiIPaVDT3p~mI2ONHBDgNiht5mE86933R5E~Bk_" TargetMode="External"/><Relationship Id="rId3" Type="http://schemas.openxmlformats.org/officeDocument/2006/relationships/hyperlink" Target="https://www.tucan.tu-darmstadt.de/scripts/mgrqispi.dll?APPNAME=CampusNet&amp;PRGNAME=ACTION&amp;ARGUMENTS=-AOtnE-3ZWCvZtsH9MYXNVx5kIXaqU44nQIib~Ejs3o7WI33iSK6iWP3cxJNNbgXNN1z0669JTUUEK7UcUXKk6Wem77aDPIZOnz8pHxjTTnDgNyAe561lz2vDqkJeuRfXgDRslHecd4kujyf8LgI5E~X6MRyai1~CSB73iAbZnu4pCYoE_" TargetMode="External"/><Relationship Id="rId7" Type="http://schemas.openxmlformats.org/officeDocument/2006/relationships/hyperlink" Target="https://www.tucan.tu-darmstadt.de/scripts/mgrqispi.dll?APPNAME=CampusNet&amp;PRGNAME=ACTION&amp;ARGUMENTS=-AydNoNwjhdm9yIEBCD2o5ZtIjinD~x7M2IoiMqROUhQYJIZETRwjJ3frgI5NfcSccErjiyyZ-6FeJxZ85hyWOcZi6nUB-1A~V~CzX-3noSb9KZZv61q54aHc2Iz7IV8xKINjHF7yaQQ~X3kJGo2byZRrP2pm3Rv~q8Ka-nc3-p1mFNtU_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ucan.tu-darmstadt.de/scripts/mgrqispi.dll?APPNAME=CampusNet&amp;PRGNAME=ACTION&amp;ARGUMENTS=-ARc1Rbsueug85CSdPaMYroPeG-krQa~zp9~NWUUg-3wtV~hM0B6ZsVnywaP20gqhL0GQHy0NI3nadGr8h~8lHu7i8kNpDDURNdS0gJ-tmuE2fhSw6VuPiU~ycNKzro7Gph4s8da0jbwKnYQWgR2o095rmsbaddb1bZNM8QfLzEpppRCk_" TargetMode="External"/><Relationship Id="rId5" Type="http://schemas.openxmlformats.org/officeDocument/2006/relationships/hyperlink" Target="https://www.tucan.tu-darmstadt.de/scripts/mgrqispi.dll?APPNAME=CampusNet&amp;PRGNAME=ACTION&amp;ARGUMENTS=-AhvUkalUpZhRC~al8tQjR0zbF3gV89baNNxR0aL7bU0kid71AvbxAHbmUtJY5RvpMF8kSZpwXiPEQIJ0W6HjBZp9u6GjP-LuY74Kp8MxYYC6mY1dtZWhFzkJbJbzV9C~TF5K7k8Owx2rtwO-fRTlJ0ejzmq2JUQZ96mQTpOBN9yZ4nMU_" TargetMode="External"/><Relationship Id="rId4" Type="http://schemas.openxmlformats.org/officeDocument/2006/relationships/hyperlink" Target="https://www.tucan.tu-darmstadt.de/scripts/mgrqispi.dll?APPNAME=CampusNet&amp;PRGNAME=ACTION&amp;ARGUMENTS=-Ah8LbiBgEag4f~EuYwJztQxCygZvQR7axr~Baga4MQ7Ri5ivGWnPI50OHu7xvm94fljpkxpjdhcexdNf4MZLJIcj6-KFojQkoyo~alznvDzX7Cxhf0eJDD4TgfLk5stLZSC5VOXbgcv-wEt~I0qlOAGH~B23RPJVK-UVpajY01fumfFA_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hyperlink" Target="https://www.google.com/imgres?imgurl=https%3A%2F%2Fwww.schulstart.de%2Fmedia%2Fimage%2Fd7%2F42%2Fa8%2F4012700987037_430x430.jpg&amp;imgrefurl=https%3A%2F%2Fwww.schulstart.de%2Ftintenkiller-pelikan-super-sheriff&amp;tbnid=hoRgBb2WvdbnwM&amp;vet=12ahUKEwja0KzH7vTqAhWYOuwKHePLDX8QMygDegUIARD6AQ..i&amp;docid=Vf0SYy9ka5ACaM&amp;w=430&amp;h=430&amp;q=tintenkiller&amp;client=firefox-b-d&amp;ved=2ahUKEwja0KzH7vTqAhWYOuwKHePLDX8QMygDegUIARD6AQ" TargetMode="External"/><Relationship Id="rId4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isabella.nunesgrieser@stud.tu-darmstadt.de" TargetMode="External"/><Relationship Id="rId2" Type="http://schemas.openxmlformats.org/officeDocument/2006/relationships/hyperlink" Target="mailto:sebastian.ehmes@es.tu-darmstadt.de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david.eckhardt@stud.tu-darmstadt.de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notesSlide" Target="../notesSlides/notesSlide60.xml"/><Relationship Id="rId7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0.emf"/><Relationship Id="rId4" Type="http://schemas.openxmlformats.org/officeDocument/2006/relationships/package" Target="../embeddings/Microsoft_Excel_Worksheet.xlsx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doc/tutorial/typecasting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4.jpeg"/><Relationship Id="rId4" Type="http://schemas.openxmlformats.org/officeDocument/2006/relationships/image" Target="../media/image46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www.onlinegd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www.tutorialspoint.com/compile_cpp11_online.php" TargetMode="Externa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programming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www.learncpp.com/" TargetMode="External"/><Relationship Id="rId2" Type="http://schemas.openxmlformats.org/officeDocument/2006/relationships/hyperlink" Target="https://www.micc.unifi.it/bertini/download/programmazione/TICPP-2nd-ed-Vol-two-printed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adedu.com/cpp/zum_mitnehmen/cpp_einf.pdf" TargetMode="External"/><Relationship Id="rId5" Type="http://schemas.openxmlformats.org/officeDocument/2006/relationships/hyperlink" Target="http://www.ldv.ei.tum.de/lehre/grundkurs-c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s://google.github.io/styleguide/cppguide.html" TargetMode="Externa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tucan.tu-darmstadt.de/scripts/mgrqispi.dll?APPNAME=CampusNet&amp;PRGNAME=COURSEDETAILS&amp;ARGUMENTS=-N000000000000002,-N000579,-N0,-N362004047558305,-N362004047503306,-N0,-N0,-N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difference-between-definition-and-declaration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cppreference.com/w/cpp/language/declarations" TargetMode="External"/><Relationship Id="rId4" Type="http://schemas.openxmlformats.org/officeDocument/2006/relationships/hyperlink" Target="https://en.cppreference.com/w/cpp/language/definition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tiobe.com/tiobe_index?page=index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4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://www.boost.org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oodle.tu-darmstadt.de/course/view.php?id=18628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/>
              <a:t>Programmierpraktikum </a:t>
            </a:r>
            <a:r>
              <a:rPr lang="de-DE" altLang="de-DE" noProof="0" dirty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Hinweise zur Übung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1814" y="1628800"/>
            <a:ext cx="8640763" cy="4176464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Aufgabenblatt – Je Thema ein Dokument mit allen Aufgaben</a:t>
            </a:r>
          </a:p>
          <a:p>
            <a:pPr lvl="1"/>
            <a:r>
              <a:rPr lang="de-DE" dirty="0"/>
              <a:t>Thema des Aufgabenblatts markiert durch:</a:t>
            </a:r>
            <a:endParaRPr lang="de-DE" noProof="0" dirty="0"/>
          </a:p>
          <a:p>
            <a:pPr lvl="2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dirty="0"/>
              <a:t>C++-Grundlagen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dirty="0"/>
              <a:t>Speichermanagement in C++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dirty="0"/>
              <a:t>Objektorientierung 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dirty="0"/>
              <a:t>Fortgeschrittene Themen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dirty="0"/>
              <a:t>(Embedded) C-Programmierung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dirty="0"/>
              <a:t>Zusatzaufgaben: Aufzugsimulator aus der Vorlesung selber implementieren und weitere optionale Aufgabe. Eine gute Vorbereitung für die Klausur!</a:t>
            </a:r>
          </a:p>
          <a:p>
            <a:pPr lvl="2"/>
            <a:endParaRPr lang="de-DE" dirty="0"/>
          </a:p>
          <a:p>
            <a:pPr marL="0" indent="0">
              <a:buNone/>
            </a:pPr>
            <a:r>
              <a:rPr lang="de-DE" b="1" noProof="0" dirty="0"/>
              <a:t>Musterlösungen</a:t>
            </a:r>
          </a:p>
          <a:p>
            <a:pPr lvl="1"/>
            <a:r>
              <a:rPr lang="de-DE" dirty="0"/>
              <a:t>Kommentierter C\C++ Quell-Code</a:t>
            </a:r>
          </a:p>
          <a:p>
            <a:pPr lvl="1"/>
            <a:r>
              <a:rPr lang="de-DE" noProof="0" dirty="0"/>
              <a:t>Verfügbar im </a:t>
            </a:r>
            <a:r>
              <a:rPr lang="de-DE" dirty="0"/>
              <a:t>CPPP</a:t>
            </a:r>
            <a:r>
              <a:rPr lang="de-DE" noProof="0" dirty="0"/>
              <a:t> GitHub-</a:t>
            </a:r>
            <a:r>
              <a:rPr lang="de-DE" noProof="0" dirty="0" err="1"/>
              <a:t>Reposit</a:t>
            </a:r>
            <a:r>
              <a:rPr lang="de-DE" dirty="0" err="1"/>
              <a:t>ory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https://github.com/Echtzeitsysteme/tud-cppp/</a:t>
            </a:r>
            <a:endParaRPr lang="de-DE" dirty="0"/>
          </a:p>
          <a:p>
            <a:pPr lvl="1"/>
            <a:r>
              <a:rPr lang="de-DE" dirty="0"/>
              <a:t>Verlinkung zum Repository auch in </a:t>
            </a:r>
            <a:r>
              <a:rPr lang="de-DE" dirty="0" err="1"/>
              <a:t>Moodle</a:t>
            </a:r>
            <a:endParaRPr lang="de-DE" dirty="0"/>
          </a:p>
          <a:p>
            <a:pPr marL="530225" lvl="3" indent="0">
              <a:buNone/>
            </a:pPr>
            <a:endParaRPr lang="de-DE" dirty="0"/>
          </a:p>
          <a:p>
            <a:pPr lvl="1"/>
            <a:endParaRPr lang="de-DE" noProof="0" dirty="0"/>
          </a:p>
          <a:p>
            <a:endParaRPr lang="de-DE" noProof="0" dirty="0"/>
          </a:p>
          <a:p>
            <a:pPr marL="180975" lvl="1" indent="0">
              <a:buNone/>
            </a:pPr>
            <a:endParaRPr lang="de-DE" noProof="0" dirty="0"/>
          </a:p>
          <a:p>
            <a:pPr lvl="1"/>
            <a:endParaRPr lang="de-DE" dirty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072560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(2) 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Dies 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dirty="0">
                <a:solidFill>
                  <a:srgbClr val="000000"/>
                </a:solidFill>
                <a:latin typeface="Consolas"/>
              </a:rPr>
            </a:br>
            <a:r>
              <a:rPr lang="de-DE" sz="16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dirty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dirty="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 ["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"]"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dirty="0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 dirty="0">
              <a:latin typeface="Consolas"/>
            </a:endParaRPr>
          </a:p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 dirty="0">
                <a:solidFill>
                  <a:srgbClr val="005032"/>
                </a:solidFill>
                <a:latin typeface="Consolas"/>
              </a:rPr>
              <a:t>  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 dirty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DE" sz="1600" dirty="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(3) 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Äquivalent zu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"Copy constructor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"operator=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Assignment</a:t>
            </a:r>
            <a:r>
              <a:rPr lang="de-DE" altLang="de-DE" noProof="0" dirty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/>
              <a:t>Neben dem </a:t>
            </a:r>
            <a:r>
              <a:rPr lang="de-DE" b="0" noProof="0" dirty="0" err="1"/>
              <a:t>Kopierkonstruktor</a:t>
            </a:r>
            <a:r>
              <a:rPr lang="de-DE" b="0" noProof="0" dirty="0"/>
              <a:t> gibt es auch noch eine andere Art, den </a:t>
            </a:r>
            <a:r>
              <a:rPr lang="de-DE" b="1" noProof="0" dirty="0"/>
              <a:t>Zustand eines Objektes zu übertragen</a:t>
            </a:r>
            <a:r>
              <a:rPr lang="de-DE" b="0" noProof="0" dirty="0"/>
              <a:t>: den </a:t>
            </a:r>
            <a:r>
              <a:rPr lang="de-DE" b="1" noProof="0" dirty="0" err="1"/>
              <a:t>Assignment</a:t>
            </a:r>
            <a:r>
              <a:rPr lang="de-DE" b="1" noProof="0" dirty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-Konstruktor 		</a:t>
              </a:r>
              <a:r>
                <a:rPr lang="de-DE">
                  <a:solidFill>
                    <a:schemeClr val="bg1"/>
                  </a:solidFill>
                </a:rPr>
                <a:t>überträgt Zustand </a:t>
              </a:r>
              <a:r>
                <a:rPr lang="de-DE" b="1">
                  <a:solidFill>
                    <a:schemeClr val="bg1"/>
                  </a:solidFill>
                </a:rPr>
                <a:t>beim Initialisieren</a:t>
              </a:r>
              <a:br>
                <a:rPr lang="de-DE">
                  <a:solidFill>
                    <a:schemeClr val="bg1"/>
                  </a:solidFill>
                </a:rPr>
              </a:br>
              <a:r>
                <a:rPr lang="de-DE" b="1">
                  <a:solidFill>
                    <a:schemeClr val="bg1"/>
                  </a:solidFill>
                </a:rPr>
                <a:t>Assignment-Operator </a:t>
              </a:r>
              <a:r>
                <a:rPr lang="de-DE">
                  <a:solidFill>
                    <a:schemeClr val="bg1"/>
                  </a:solidFill>
                </a:rPr>
                <a:t>überträgt Zustand </a:t>
              </a:r>
              <a:r>
                <a:rPr lang="de-DE" b="1">
                  <a:solidFill>
                    <a:schemeClr val="bg1"/>
                  </a:solidFill>
                </a:rPr>
                <a:t>nach dem Initialisieren</a:t>
              </a: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>
                <a:solidFill>
                  <a:schemeClr val="bg1"/>
                </a:solidFill>
              </a:rPr>
              <a:t>Rückgabe von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>
                <a:solidFill>
                  <a:schemeClr val="bg1"/>
                </a:solidFill>
              </a:rPr>
              <a:t> erlaubt Verkettung ("Operator chaining"):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hlinkClick r:id="rId2"/>
              </a:rPr>
              <a:t>http://cpp.sh/643yg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Assignment</a:t>
            </a:r>
            <a:r>
              <a:rPr lang="de-DE" altLang="de-DE" noProof="0" dirty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/>
              <a:t>Assignment</a:t>
            </a:r>
            <a:r>
              <a:rPr lang="de-DE" noProof="0" dirty="0"/>
              <a:t>-Operator kann in Java </a:t>
            </a:r>
            <a:r>
              <a:rPr lang="de-DE" b="1" noProof="0" dirty="0"/>
              <a:t>nicht überschrieben/angepasst werden</a:t>
            </a:r>
            <a:r>
              <a:rPr lang="de-DE" noProof="0" dirty="0"/>
              <a:t>.</a:t>
            </a:r>
          </a:p>
          <a:p>
            <a:endParaRPr lang="de-DE" noProof="0" dirty="0"/>
          </a:p>
          <a:p>
            <a:r>
              <a:rPr lang="de-DE" b="1" noProof="0" dirty="0"/>
              <a:t>Java-Primitive</a:t>
            </a:r>
            <a:r>
              <a:rPr lang="de-DE" noProof="0" dirty="0"/>
              <a:t> (int, double,…): </a:t>
            </a:r>
            <a:r>
              <a:rPr lang="de-DE" b="1" noProof="0" dirty="0"/>
              <a:t>Wertzuweisung</a:t>
            </a:r>
            <a:br>
              <a:rPr lang="de-DE" b="1" noProof="0" dirty="0"/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y =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x; </a:t>
            </a:r>
            <a:r>
              <a:rPr lang="en-US" noProof="0">
                <a:latin typeface="Consolas" panose="020B0609020204030204" pitchFamily="49" charset="0"/>
                <a:cs typeface="Consolas" panose="020B0609020204030204" pitchFamily="49" charset="0"/>
              </a:rPr>
              <a:t>// -&gt; copy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/>
          </a:p>
          <a:p>
            <a:r>
              <a:rPr lang="de-DE" b="1" noProof="0" dirty="0"/>
              <a:t>Java-Objekte</a:t>
            </a:r>
            <a:r>
              <a:rPr lang="de-DE" noProof="0" dirty="0"/>
              <a:t>: </a:t>
            </a:r>
            <a:r>
              <a:rPr lang="de-DE" b="1" noProof="0" dirty="0"/>
              <a:t>Referenzzuweisung/Aliasing</a:t>
            </a:r>
            <a:br>
              <a:rPr lang="de-DE" b="1" noProof="0" dirty="0"/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 y = x;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// -&gt; alias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Compiler-generierte Methoden: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/>
              <a:t>Der C++-Compiler ("</a:t>
            </a:r>
            <a:r>
              <a:rPr lang="de-DE" b="1" noProof="0" dirty="0" err="1"/>
              <a:t>automagically</a:t>
            </a:r>
            <a:r>
              <a:rPr lang="de-DE" noProof="0" dirty="0"/>
              <a:t>") generiert automatisch eine Reihe von Methoden, falls sie </a:t>
            </a:r>
            <a:r>
              <a:rPr lang="de-DE" b="1" noProof="0" dirty="0"/>
              <a:t>nicht vorhanden (=deklariert)</a:t>
            </a:r>
            <a:r>
              <a:rPr lang="de-DE" noProof="0" dirty="0"/>
              <a:t> sind, </a:t>
            </a:r>
            <a:r>
              <a:rPr lang="de-DE" noProof="0"/>
              <a:t>z.B.:</a:t>
            </a:r>
          </a:p>
          <a:p>
            <a:pPr lvl="1"/>
            <a:r>
              <a:rPr lang="de-DE" noProof="0"/>
              <a:t>Default-Konstruktor</a:t>
            </a:r>
            <a:r>
              <a:rPr lang="de-DE" noProof="0" dirty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/>
              <a:t>(</a:t>
            </a:r>
            <a:r>
              <a:rPr lang="de-DE" noProof="0" dirty="0">
                <a:sym typeface="Wingdings" panose="05000000000000000000" pitchFamily="2" charset="2"/>
              </a:rPr>
              <a:t></a:t>
            </a:r>
            <a:r>
              <a:rPr lang="de-DE" noProof="0" dirty="0"/>
              <a:t>wie in </a:t>
            </a:r>
            <a:r>
              <a:rPr lang="de-DE" noProof="0"/>
              <a:t>Java!)</a:t>
            </a:r>
          </a:p>
          <a:p>
            <a:pPr lvl="1"/>
            <a:r>
              <a:rPr lang="de-DE" noProof="0"/>
              <a:t>Copy-Konstruktor</a:t>
            </a:r>
            <a:r>
              <a:rPr lang="de-DE" noProof="0" dirty="0"/>
              <a:t>		</a:t>
            </a:r>
            <a:r>
              <a:rPr lang="de-DE" sz="1400" b="1" noProof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/>
              <a:t>Assignment-Operator		</a:t>
            </a:r>
            <a:r>
              <a:rPr lang="de-DE" sz="1400" b="1" noProof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>
                <a:solidFill>
                  <a:srgbClr val="000000"/>
                </a:solidFill>
              </a:rPr>
              <a:t>Destruktor</a:t>
            </a:r>
            <a:r>
              <a:rPr lang="de-DE" noProof="0" dirty="0">
                <a:solidFill>
                  <a:srgbClr val="000000"/>
                </a:solidFill>
              </a:rPr>
              <a:t>			~</a:t>
            </a:r>
            <a:r>
              <a:rPr lang="de-DE" sz="1400" b="1" noProof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>
                <a:solidFill>
                  <a:srgbClr val="000000"/>
                </a:solidFill>
              </a:rPr>
              <a:t>Initialisierungsliste </a:t>
            </a:r>
            <a:r>
              <a:rPr lang="de-DE" noProof="0" dirty="0">
                <a:solidFill>
                  <a:srgbClr val="000000"/>
                </a:solidFill>
              </a:rPr>
              <a:t>		</a:t>
            </a:r>
            <a:r>
              <a:rPr lang="de-DE" noProof="0" dirty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>
              <a:solidFill>
                <a:srgbClr val="000000"/>
              </a:solidFill>
            </a:endParaRPr>
          </a:p>
          <a:p>
            <a:endParaRPr lang="de-DE" noProof="0" dirty="0"/>
          </a:p>
          <a:p>
            <a:r>
              <a:rPr lang="de-DE" noProof="0" dirty="0"/>
              <a:t>Man kann auch die </a:t>
            </a:r>
            <a:r>
              <a:rPr lang="de-DE" b="1" noProof="0"/>
              <a:t>Generierung unterbinden</a:t>
            </a:r>
          </a:p>
          <a:p>
            <a:pPr lvl="1"/>
            <a:r>
              <a:rPr lang="de-DE" noProof="0"/>
              <a:t>vor </a:t>
            </a:r>
            <a:r>
              <a:rPr lang="de-DE" noProof="0" dirty="0"/>
              <a:t>C</a:t>
            </a:r>
            <a:r>
              <a:rPr lang="de-DE" noProof="0"/>
              <a:t>++11: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/>
              <a:t>seit </a:t>
            </a:r>
            <a:r>
              <a:rPr lang="de-DE" noProof="0" dirty="0"/>
              <a:t>C++11</a:t>
            </a:r>
            <a:r>
              <a:rPr lang="de-DE" noProof="0"/>
              <a:t>: 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/>
              <a:t>Gegenstück:</a:t>
            </a:r>
            <a:r>
              <a:rPr lang="de-DE"/>
              <a:t> </a:t>
            </a:r>
            <a:r>
              <a:rPr lang="de-DE" b="1"/>
              <a:t>"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/>
              <a:t>"</a:t>
            </a:r>
            <a:r>
              <a:rPr lang="de-DE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>
                <a:solidFill>
                  <a:schemeClr val="bg1"/>
                </a:solidFill>
              </a:rPr>
              <a:t>Wichtig</a:t>
            </a:r>
            <a:r>
              <a:rPr lang="de-DE">
                <a:solidFill>
                  <a:schemeClr val="bg1"/>
                </a:solidFill>
              </a:rPr>
              <a:t> als Zeichen an andere Entwickler!</a:t>
            </a: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hlinkClick r:id="rId3"/>
              </a:rPr>
              <a:t>https://en.wikipedia.org/wiki/C%2B%2B11#Explicitly_defaulted_and_deleted_special_member_functions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Compiler-generierte Methoden: Java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Jede Klasse </a:t>
            </a:r>
            <a:r>
              <a:rPr lang="de-DE" b="1" noProof="0" dirty="0"/>
              <a:t>erbt (indirekt) von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b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/>
              <a:t>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>
                <a:sym typeface="Wingdings" panose="05000000000000000000" pitchFamily="2" charset="2"/>
              </a:rPr>
              <a:t>wird durch Compiler zu</a:t>
            </a:r>
            <a:br>
              <a:rPr lang="de-DE" noProof="0" dirty="0">
                <a:sym typeface="Wingdings" panose="05000000000000000000" pitchFamily="2" charset="2"/>
              </a:rPr>
            </a:br>
            <a:br>
              <a:rPr lang="de-DE" noProof="0">
                <a:sym typeface="Wingdings" panose="05000000000000000000" pitchFamily="2" charset="2"/>
              </a:rPr>
            </a:br>
            <a:r>
              <a:rPr lang="de-DE" noProof="0">
                <a:sym typeface="Wingdings" panose="05000000000000000000" pitchFamily="2" charset="2"/>
              </a:rPr>
              <a:t>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>
                <a:sym typeface="Wingdings" panose="05000000000000000000" pitchFamily="2" charset="2"/>
              </a:rPr>
              <a:t>Namensraum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>
                <a:sym typeface="Wingdings" panose="05000000000000000000" pitchFamily="2" charset="2"/>
              </a:rPr>
              <a:t>wird automatisch eingebunden.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Exceptions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Java</a:t>
            </a:r>
          </a:p>
          <a:p>
            <a:r>
              <a:rPr lang="en-US" b="1" dirty="0" err="1"/>
              <a:t>Struktur</a:t>
            </a:r>
            <a:r>
              <a:rPr lang="en-US" dirty="0"/>
              <a:t>: try + </a:t>
            </a:r>
            <a:r>
              <a:rPr lang="en-US" dirty="0" err="1"/>
              <a:t>mehrere</a:t>
            </a:r>
            <a:r>
              <a:rPr lang="en-US" dirty="0"/>
              <a:t> catch-</a:t>
            </a:r>
            <a:r>
              <a:rPr lang="en-US" dirty="0" err="1"/>
              <a:t>Blöcke</a:t>
            </a:r>
            <a:r>
              <a:rPr lang="en-US" dirty="0"/>
              <a:t>; </a:t>
            </a:r>
            <a:r>
              <a:rPr lang="en-US" b="1" dirty="0"/>
              <a:t>Catch by reference</a:t>
            </a:r>
          </a:p>
          <a:p>
            <a:r>
              <a:rPr lang="en-US" dirty="0"/>
              <a:t>Nur </a:t>
            </a:r>
            <a:r>
              <a:rPr lang="en-US" b="1" dirty="0" err="1"/>
              <a:t>Untertypen</a:t>
            </a:r>
            <a:r>
              <a:rPr lang="en-US" dirty="0"/>
              <a:t> von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geworfen</a:t>
            </a:r>
            <a:r>
              <a:rPr lang="en-US" dirty="0"/>
              <a:t>/</a:t>
            </a:r>
            <a:r>
              <a:rPr lang="en-US" dirty="0" err="1"/>
              <a:t>gefangen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.</a:t>
            </a:r>
          </a:p>
          <a:p>
            <a:r>
              <a:rPr lang="en-US" b="1" dirty="0"/>
              <a:t>Default</a:t>
            </a:r>
            <a:r>
              <a:rPr lang="en-US" dirty="0"/>
              <a:t>: catch(Exception 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C++</a:t>
            </a:r>
          </a:p>
          <a:p>
            <a:r>
              <a:rPr lang="en-US" b="1" dirty="0" err="1"/>
              <a:t>Struktur</a:t>
            </a:r>
            <a:r>
              <a:rPr lang="en-US" dirty="0"/>
              <a:t>: try + </a:t>
            </a:r>
            <a:r>
              <a:rPr lang="en-US" dirty="0" err="1"/>
              <a:t>mehrere</a:t>
            </a:r>
            <a:r>
              <a:rPr lang="en-US" dirty="0"/>
              <a:t> catch-</a:t>
            </a:r>
            <a:r>
              <a:rPr lang="en-US" dirty="0" err="1"/>
              <a:t>Blöcke</a:t>
            </a:r>
            <a:r>
              <a:rPr lang="en-US" dirty="0"/>
              <a:t>; </a:t>
            </a:r>
            <a:r>
              <a:rPr lang="en-US" b="1" dirty="0"/>
              <a:t>Throw by-value</a:t>
            </a:r>
            <a:r>
              <a:rPr lang="en-US" dirty="0"/>
              <a:t> + </a:t>
            </a:r>
            <a:r>
              <a:rPr lang="en-US" b="1" dirty="0"/>
              <a:t>catch by-reference</a:t>
            </a:r>
          </a:p>
          <a:p>
            <a:r>
              <a:rPr lang="en-US" b="1" dirty="0" err="1"/>
              <a:t>Jeglicher</a:t>
            </a:r>
            <a:r>
              <a:rPr lang="en-US" b="1" dirty="0"/>
              <a:t> </a:t>
            </a:r>
            <a:r>
              <a:rPr lang="en-US" b="1" dirty="0" err="1"/>
              <a:t>Datentyp</a:t>
            </a:r>
            <a:r>
              <a:rPr lang="en-US" b="1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geworfen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</a:t>
            </a:r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dirty="0"/>
              <a:t>Default: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endl;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{ 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http://www.cplusplus.com/doc/tutorial/exceptions/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Hängende Zeiger und Speicherlecks</a:t>
            </a:r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"Making next floor ["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&amp;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g++ 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Hängende Zeiger</a:t>
            </a:r>
            <a:br>
              <a:rPr lang="de-DE" noProof="0" dirty="0"/>
            </a:br>
            <a:r>
              <a:rPr lang="de-DE" sz="2000" noProof="0" dirty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cout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Erwartet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Hinweise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Übung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359916" y="1628800"/>
            <a:ext cx="7777559" cy="4968875"/>
          </a:xfrm>
        </p:spPr>
        <p:txBody>
          <a:bodyPr/>
          <a:lstStyle/>
          <a:p>
            <a:pPr marL="0" indent="0">
              <a:buNone/>
            </a:pPr>
            <a:r>
              <a:rPr lang="de-DE" sz="1800" b="1" dirty="0"/>
              <a:t>Übungen sind (überwiegend) Programmieraufgaben</a:t>
            </a:r>
          </a:p>
          <a:p>
            <a:pPr lvl="1"/>
            <a:r>
              <a:rPr lang="de-DE" sz="1600" dirty="0"/>
              <a:t>Empfohlen: Verwendung einer Entwicklungsumgebung (IDE)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/>
              <a:t>Wir verwenden\empfehlen die </a:t>
            </a:r>
            <a:r>
              <a:rPr lang="de-DE" sz="1600" dirty="0" err="1"/>
              <a:t>Codelite</a:t>
            </a:r>
            <a:r>
              <a:rPr lang="de-DE" sz="1600" dirty="0"/>
              <a:t> IDE</a:t>
            </a:r>
          </a:p>
          <a:p>
            <a:pPr lvl="1"/>
            <a:endParaRPr lang="de-DE" sz="1400" b="1" dirty="0"/>
          </a:p>
          <a:p>
            <a:pPr marL="0" indent="0">
              <a:buNone/>
            </a:pPr>
            <a:r>
              <a:rPr lang="de-DE" sz="1800" b="1" dirty="0"/>
              <a:t>Installationsanleitungen auf </a:t>
            </a:r>
            <a:r>
              <a:rPr lang="de-DE" sz="1800" b="1" dirty="0" err="1"/>
              <a:t>Moodle</a:t>
            </a:r>
            <a:endParaRPr lang="de-DE" sz="1400" b="1" dirty="0"/>
          </a:p>
          <a:p>
            <a:pPr lvl="1"/>
            <a:r>
              <a:rPr lang="de-DE" sz="1600" dirty="0" err="1"/>
              <a:t>Codelite</a:t>
            </a:r>
            <a:r>
              <a:rPr lang="de-DE" sz="1600" dirty="0"/>
              <a:t> IDE (Windows \ Linux)</a:t>
            </a:r>
          </a:p>
          <a:p>
            <a:pPr lvl="1"/>
            <a:r>
              <a:rPr lang="de-DE" sz="1600" dirty="0"/>
              <a:t>C++ Compiler (Windows)</a:t>
            </a:r>
          </a:p>
          <a:p>
            <a:pPr lvl="1"/>
            <a:r>
              <a:rPr lang="de-DE" sz="1600" dirty="0"/>
              <a:t>Vorbereitete Virtuelle Maschine (VM) mit IDE und Compiler</a:t>
            </a:r>
          </a:p>
          <a:p>
            <a:pPr lvl="1"/>
            <a:endParaRPr lang="de-DE" sz="1400" b="1" dirty="0"/>
          </a:p>
          <a:p>
            <a:pPr marL="0" indent="0">
              <a:buNone/>
            </a:pPr>
            <a:r>
              <a:rPr lang="de-DE" sz="1800" b="1" dirty="0"/>
              <a:t>Tutorials auf </a:t>
            </a:r>
            <a:r>
              <a:rPr lang="de-DE" sz="1800" b="1" dirty="0" err="1"/>
              <a:t>Moodle</a:t>
            </a:r>
            <a:endParaRPr lang="de-DE" sz="1800" b="1" dirty="0"/>
          </a:p>
          <a:p>
            <a:pPr lvl="1"/>
            <a:r>
              <a:rPr lang="de-DE" sz="1600" dirty="0"/>
              <a:t>Verwendung der </a:t>
            </a:r>
            <a:r>
              <a:rPr lang="de-DE" sz="1600" dirty="0" err="1"/>
              <a:t>Codelite</a:t>
            </a:r>
            <a:r>
              <a:rPr lang="de-DE" sz="1600" dirty="0"/>
              <a:t> IDE</a:t>
            </a:r>
          </a:p>
          <a:p>
            <a:pPr lvl="1"/>
            <a:endParaRPr lang="de-DE" sz="1600" dirty="0"/>
          </a:p>
          <a:p>
            <a:pPr marL="0" indent="0">
              <a:buNone/>
            </a:pPr>
            <a:r>
              <a:rPr lang="de-DE" sz="1800" b="1" dirty="0"/>
              <a:t>Übungsabgaben</a:t>
            </a:r>
            <a:endParaRPr lang="de-DE" sz="1800" dirty="0"/>
          </a:p>
          <a:p>
            <a:pPr lvl="1"/>
            <a:r>
              <a:rPr lang="de-DE" sz="1600" dirty="0"/>
              <a:t>Bei Gruppenarbeit nur eine Abgabe</a:t>
            </a:r>
          </a:p>
          <a:p>
            <a:pPr lvl="1"/>
            <a:r>
              <a:rPr lang="de-DE" sz="1600" dirty="0"/>
              <a:t>Jede Programmieraufgabe als eigenes Projekt in (</a:t>
            </a:r>
            <a:r>
              <a:rPr lang="de-DE" sz="1600" dirty="0" err="1"/>
              <a:t>Codelite</a:t>
            </a:r>
            <a:r>
              <a:rPr lang="de-DE" sz="1600" dirty="0"/>
              <a:t>)</a:t>
            </a:r>
          </a:p>
          <a:p>
            <a:pPr lvl="1"/>
            <a:r>
              <a:rPr lang="de-DE" sz="1600" dirty="0"/>
              <a:t>Abgabe der Projekte (Aufgaben) als Zip-Archiv</a:t>
            </a:r>
          </a:p>
        </p:txBody>
      </p:sp>
    </p:spTree>
    <p:extLst>
      <p:ext uri="{BB962C8B-B14F-4D97-AF65-F5344CB8AC3E}">
        <p14:creationId xmlns:p14="http://schemas.microsoft.com/office/powerpoint/2010/main" val="36284961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cout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erkennt, wann Kopien vermieden werden können</a:t>
            </a: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146158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Copy</a:t>
            </a:r>
            <a:r>
              <a:rPr lang="de-DE" altLang="de-DE" noProof="0" dirty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/>
              <a:t>Zu erwarten ist, dass bei (5.) zunächst ein Objekt mittels Default-Konstruktor angelegt und dann mittels </a:t>
            </a:r>
            <a:r>
              <a:rPr lang="de-DE" sz="1800" b="0" i="1" noProof="0" dirty="0" err="1"/>
              <a:t>operator</a:t>
            </a:r>
            <a:r>
              <a:rPr lang="de-DE" sz="1800" b="0" i="1" noProof="0" dirty="0"/>
              <a:t>=</a:t>
            </a:r>
            <a:r>
              <a:rPr lang="de-DE" sz="1800" b="0" noProof="0" dirty="0"/>
              <a:t> überschrieben wird – C++ ist da schlauer </a:t>
            </a:r>
            <a:r>
              <a:rPr lang="de-DE" sz="1800" b="0" noProof="0" dirty="0">
                <a:sym typeface="Wingdings" panose="05000000000000000000" pitchFamily="2" charset="2"/>
              </a:rPr>
              <a:t></a:t>
            </a:r>
            <a:r>
              <a:rPr lang="de-DE" b="0" noProof="0" dirty="0"/>
              <a:t>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"Copy constructor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&amp;operator=(</a:t>
            </a:r>
            <a:b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"operator=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*this;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  <a:br>
              <a:rPr lang="de-DE" sz="1100" dirty="0"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a;</a:t>
            </a:r>
            <a:r>
              <a:rPr lang="en-US" sz="1100" dirty="0">
                <a:latin typeface="Courier New" panose="02070309020205020404" pitchFamily="49" charset="0"/>
              </a:rPr>
              <a:t> </a:t>
            </a:r>
            <a:br>
              <a:rPr lang="en-US" sz="1100" dirty="0"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c = a; </a:t>
            </a:r>
            <a:endParaRPr lang="en-US" sz="1100" dirty="0">
              <a:latin typeface="Courier New" panose="02070309020205020404" pitchFamily="49" charset="0"/>
            </a:endParaRP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b(a);</a:t>
            </a: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b = a;</a:t>
            </a: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d = </a:t>
            </a:r>
            <a:b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 dirty="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>
                <a:latin typeface="+mj-lt"/>
                <a:cs typeface="Courier New" panose="02070309020205020404" pitchFamily="49" charset="0"/>
              </a:rPr>
              <a:t>Ausgabe: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operator= called</a:t>
            </a:r>
            <a:b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kopiert.</a:t>
            </a: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https://en.wikipedia.org/wiki/Copy_elision</a:t>
            </a:r>
            <a:r>
              <a:rPr lang="en-US" sz="1200"/>
              <a:t>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Dieses Programm enthält einen Fehler!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*nextFloor = makeNextFloor(floor);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"Dangling reference to floor ["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Hängende Zeiger</a:t>
            </a:r>
            <a:br>
              <a:rPr lang="de-DE" altLang="de-DE" noProof="0" dirty="0"/>
            </a:br>
            <a:r>
              <a:rPr lang="de-DE" altLang="de-DE" sz="2000" noProof="0" dirty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Hängende Zeiger</a:t>
            </a:r>
            <a:br>
              <a:rPr lang="de-DE" altLang="de-DE" noProof="0" dirty="0"/>
            </a:br>
            <a:r>
              <a:rPr lang="de-DE" altLang="de-DE" sz="2000" noProof="0" dirty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Hängende Zeiger</a:t>
            </a:r>
            <a:br>
              <a:rPr lang="de-DE" altLang="de-DE" noProof="0" dirty="0"/>
            </a:br>
            <a:r>
              <a:rPr lang="de-DE" altLang="de-DE" sz="2000" noProof="0" dirty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nullptr;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>
                <a:solidFill>
                  <a:schemeClr val="bg1"/>
                </a:solidFill>
              </a:rPr>
              <a:t>setzen!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161688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288479" y="5045302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Was wird hier gelöscht?</a:t>
            </a: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ist nicht mehr möglich, </a:t>
            </a:r>
            <a:r>
              <a:rPr lang="de-DE" i="1" dirty="0" err="1">
                <a:solidFill>
                  <a:schemeClr val="bg1"/>
                </a:solidFill>
              </a:rPr>
              <a:t>floor</a:t>
            </a:r>
            <a:r>
              <a:rPr lang="de-DE" i="1" dirty="0">
                <a:solidFill>
                  <a:schemeClr val="bg1"/>
                </a:solidFill>
              </a:rPr>
              <a:t> [1]</a:t>
            </a:r>
            <a:r>
              <a:rPr lang="de-DE" dirty="0">
                <a:solidFill>
                  <a:schemeClr val="bg1"/>
                </a:solidFill>
              </a:rPr>
              <a:t> freizugeben!  Dies wird auch als ein </a:t>
            </a:r>
            <a:r>
              <a:rPr lang="de-DE" b="1" dirty="0">
                <a:solidFill>
                  <a:schemeClr val="bg1"/>
                </a:solidFill>
              </a:rPr>
              <a:t>Speicherleck</a:t>
            </a:r>
            <a:r>
              <a:rPr lang="de-DE" dirty="0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[0]</a:t>
            </a: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02005" y="487543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 &amp;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 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"Rohzeiger" (</a:t>
            </a:r>
            <a:r>
              <a:rPr lang="de-DE" b="1" err="1">
                <a:solidFill>
                  <a:schemeClr val="bg1"/>
                </a:solidFill>
              </a:rPr>
              <a:t>raw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pointer</a:t>
            </a:r>
            <a:r>
              <a:rPr lang="de-DE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/>
              <a:t>Termin</a:t>
            </a:r>
          </a:p>
          <a:p>
            <a:pPr marL="180975" lvl="1" indent="0">
              <a:buNone/>
            </a:pPr>
            <a:r>
              <a:rPr lang="de-DE" altLang="de-DE" dirty="0"/>
              <a:t>Datum:	18. September 2020</a:t>
            </a:r>
          </a:p>
          <a:p>
            <a:pPr marL="180975" lvl="1" indent="0">
              <a:buNone/>
            </a:pPr>
            <a:r>
              <a:rPr lang="de-DE" altLang="de-DE" dirty="0"/>
              <a:t>Uhrzeit:	16:15 - 18:45</a:t>
            </a:r>
          </a:p>
          <a:p>
            <a:pPr marL="180975" lvl="1" indent="0">
              <a:buNone/>
            </a:pPr>
            <a:r>
              <a:rPr lang="de-DE" altLang="de-DE" dirty="0"/>
              <a:t>Räume: </a:t>
            </a:r>
            <a:r>
              <a:rPr lang="en-US" dirty="0">
                <a:hlinkClick r:id="rId3"/>
              </a:rPr>
              <a:t>S101/A1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S101/A02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S101/A03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L402/1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L402/2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L301/93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b="1" noProof="0" dirty="0"/>
              <a:t>Ablauf</a:t>
            </a:r>
          </a:p>
          <a:p>
            <a:pPr marL="514350" lvl="1" indent="-342900">
              <a:buFont typeface="Arial" panose="020B0604020202020204" pitchFamily="34" charset="0"/>
              <a:buChar char="•"/>
            </a:pPr>
            <a:r>
              <a:rPr lang="de-DE" altLang="de-DE" dirty="0"/>
              <a:t>Klausureinlass ab 16.15 Uhr</a:t>
            </a:r>
          </a:p>
          <a:p>
            <a:pPr marL="514350" lvl="1" indent="-342900">
              <a:buFont typeface="Arial" panose="020B0604020202020204" pitchFamily="34" charset="0"/>
              <a:buChar char="•"/>
            </a:pPr>
            <a:r>
              <a:rPr lang="de-DE" sz="1600" dirty="0"/>
              <a:t>Bearbeitungszeit beträgt 90 Minuten (16.45 - 18.15 Uhr)</a:t>
            </a:r>
          </a:p>
          <a:p>
            <a:pPr marL="514350" lvl="1" indent="-342900">
              <a:buFont typeface="Arial" panose="020B0604020202020204" pitchFamily="34" charset="0"/>
              <a:buChar char="•"/>
            </a:pPr>
            <a:r>
              <a:rPr lang="de-DE" altLang="de-DE" noProof="0" dirty="0"/>
              <a:t>Einlas</a:t>
            </a:r>
            <a:r>
              <a:rPr lang="de-DE" altLang="de-DE" dirty="0"/>
              <a:t>s in Kleingruppen, reihenweises Auffüllen der Hörsäle (von oben nach unten)</a:t>
            </a:r>
          </a:p>
          <a:p>
            <a:pPr marL="703263" lvl="2" indent="-342900">
              <a:buFont typeface="Wingdings" panose="05000000000000000000" pitchFamily="2" charset="2"/>
              <a:buChar char="Ø"/>
            </a:pPr>
            <a:r>
              <a:rPr lang="de-DE" altLang="de-DE" sz="1400" noProof="0" dirty="0"/>
              <a:t>Bitte immer </a:t>
            </a:r>
            <a:r>
              <a:rPr lang="de-DE" altLang="de-DE" sz="1400" dirty="0"/>
              <a:t>bis ganz ans Ende durchrutschen</a:t>
            </a:r>
          </a:p>
          <a:p>
            <a:pPr marL="703263" lvl="2" indent="-342900">
              <a:buFont typeface="Wingdings" panose="05000000000000000000" pitchFamily="2" charset="2"/>
              <a:buChar char="Ø"/>
            </a:pPr>
            <a:r>
              <a:rPr lang="de-DE" altLang="de-DE" sz="1400" noProof="0" dirty="0"/>
              <a:t>Nur </a:t>
            </a:r>
            <a:r>
              <a:rPr lang="de-DE" altLang="de-DE" sz="1400" dirty="0"/>
              <a:t>auf die markierten Sitzplätze setzen (roter Punkt)</a:t>
            </a:r>
          </a:p>
          <a:p>
            <a:pPr marL="514350" lvl="1" indent="-342900">
              <a:buFont typeface="Arial" panose="020B0604020202020204" pitchFamily="34" charset="0"/>
              <a:buChar char="•"/>
            </a:pPr>
            <a:r>
              <a:rPr lang="de-DE" altLang="de-DE" noProof="0" dirty="0"/>
              <a:t>Auslass reihenweise (von unten nach oben)</a:t>
            </a:r>
          </a:p>
          <a:p>
            <a:pPr marL="703263" lvl="2" indent="-342900">
              <a:buFont typeface="Wingdings" panose="05000000000000000000" pitchFamily="2" charset="2"/>
              <a:buChar char="Ø"/>
            </a:pPr>
            <a:r>
              <a:rPr lang="de-DE" altLang="de-DE" sz="1400" dirty="0"/>
              <a:t>Abgabe der Klausur in einer grauen Box am Ausgang</a:t>
            </a:r>
          </a:p>
          <a:p>
            <a:pPr marL="703263" lvl="2" indent="-342900">
              <a:buFont typeface="Wingdings" panose="05000000000000000000" pitchFamily="2" charset="2"/>
              <a:buChar char="Ø"/>
            </a:pPr>
            <a:r>
              <a:rPr lang="de-DE" altLang="de-DE" sz="1400" noProof="0" dirty="0"/>
              <a:t>Vorzeigen der Unterschrift beim Mitarbeiter am Ausgang</a:t>
            </a:r>
            <a:endParaRPr lang="de-DE" altLang="de-DE" b="1" noProof="0" dirty="0"/>
          </a:p>
          <a:p>
            <a:pPr marL="0" indent="0">
              <a:buNone/>
            </a:pPr>
            <a:r>
              <a:rPr lang="de-DE" altLang="de-DE" b="1" noProof="0" dirty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/>
              <a:t>Klausuranmeldung (TUCaN!)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Mit </a:t>
            </a:r>
            <a:r>
              <a:rPr lang="de-DE" altLang="de-DE" noProof="0" dirty="0" err="1"/>
              <a:t>std</a:t>
            </a:r>
            <a:r>
              <a:rPr lang="de-DE" altLang="de-DE" noProof="0" dirty="0"/>
              <a:t>::</a:t>
            </a:r>
            <a:r>
              <a:rPr lang="de-DE" altLang="de-DE" noProof="0" dirty="0" err="1"/>
              <a:t>shared_ptr</a:t>
            </a:r>
            <a:endParaRPr lang="de-DE" altLang="de-DE" noProof="0" dirty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Smart Pointer 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Smart Pointer 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Smart Pointer 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 Alice = Eve;</a:t>
            </a: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ohne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"Person.hpp"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&amp;name):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"Good bye "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  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std::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"Person.hpp"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&amp;name):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"Good bye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Beispiel</a:t>
            </a:r>
            <a:r>
              <a:rPr lang="de-DE" altLang="de-DE" noProof="0"/>
              <a:t>: Weniger Code dank smarter </a:t>
            </a:r>
            <a:r>
              <a:rPr lang="de-DE" altLang="de-DE" noProof="0" dirty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dirty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std</a:t>
            </a:r>
            <a:r>
              <a:rPr lang="de-DE" noProof="0" dirty="0"/>
              <a:t>::</a:t>
            </a:r>
            <a:r>
              <a:rPr lang="de-DE" noProof="0" dirty="0" err="1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http://en.cppreference.com/w/cpp/memory/shared_ptr/make_shared</a:t>
            </a:r>
            <a:r>
              <a:rPr lang="en-US" sz="1200"/>
              <a:t> 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std::shared_ptr&lt;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 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 delete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&lt;Person&gt;(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</a:rPr>
              <a:t>ist vorteilhaft: </a:t>
            </a:r>
            <a:r>
              <a:rPr lang="de-DE" b="1">
                <a:solidFill>
                  <a:schemeClr val="bg1"/>
                </a:solidFill>
              </a:rPr>
              <a:t>Exceptions </a:t>
            </a:r>
            <a:r>
              <a:rPr lang="de-DE">
                <a:solidFill>
                  <a:schemeClr val="bg1"/>
                </a:solidFill>
              </a:rPr>
              <a:t>führen nicht zu Speicherfehlern und die </a:t>
            </a:r>
            <a:r>
              <a:rPr lang="de-DE" b="1">
                <a:solidFill>
                  <a:schemeClr val="bg1"/>
                </a:solidFill>
              </a:rPr>
              <a:t>Speicherallokation </a:t>
            </a:r>
            <a:r>
              <a:rPr lang="de-DE">
                <a:solidFill>
                  <a:schemeClr val="bg1"/>
                </a:solidFill>
              </a:rPr>
              <a:t>ist schneller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SmartPointer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5178341" cy="11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alt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&lt;&gt; </a:t>
            </a:r>
            <a:r>
              <a:rPr lang="de-DE" altLang="de-DE" sz="1800" dirty="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 dirty="0"/>
              <a:t>Etwas langsamer </a:t>
            </a:r>
            <a:r>
              <a:rPr lang="de-DE" altLang="de-DE" dirty="0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dirty="0"/>
              <a:t>Erkennt </a:t>
            </a:r>
            <a:r>
              <a:rPr lang="de-DE" altLang="de-DE" b="1" dirty="0"/>
              <a:t>zirkuläre</a:t>
            </a:r>
            <a:r>
              <a:rPr lang="de-DE" altLang="de-DE" dirty="0"/>
              <a:t> </a:t>
            </a:r>
            <a:r>
              <a:rPr lang="de-DE" altLang="de-DE" b="1" dirty="0"/>
              <a:t>Abhängigkeiten</a:t>
            </a:r>
            <a:r>
              <a:rPr lang="de-DE" altLang="de-DE" dirty="0"/>
              <a:t> nicht	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SmartPointer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Fertig – Eve und Bob halten sich gegenseitig am Leben.</a:t>
            </a:r>
            <a:r>
              <a:rPr lang="de-DE" altLang="de-DE"/>
              <a:t> 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</p:spTree>
    <p:extLst>
      <p:ext uri="{BB962C8B-B14F-4D97-AF65-F5344CB8AC3E}">
        <p14:creationId xmlns:p14="http://schemas.microsoft.com/office/powerpoint/2010/main" val="128118147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Pointer (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/>
              <a:t>für </a:t>
            </a:r>
            <a:r>
              <a:rPr lang="de-DE" b="1" noProof="0" dirty="0"/>
              <a:t>eine Richtung der Beziehung </a:t>
            </a:r>
            <a:r>
              <a:rPr lang="de-DE" noProof="0" dirty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/>
              <a:t> um "</a:t>
            </a:r>
            <a:r>
              <a:rPr lang="de-DE" b="1" noProof="0" dirty="0"/>
              <a:t>extern</a:t>
            </a:r>
            <a:r>
              <a:rPr lang="de-DE" noProof="0" dirty="0"/>
              <a:t>" auf Personen zu zeigen (Floor </a:t>
            </a:r>
            <a:r>
              <a:rPr lang="de-DE" noProof="0" dirty="0">
                <a:sym typeface="Wingdings" pitchFamily="2" charset="2"/>
              </a:rPr>
              <a:t>auf Person</a:t>
            </a:r>
            <a:r>
              <a:rPr lang="de-DE" noProof="0" dirty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Ein schwacher (</a:t>
            </a:r>
            <a:r>
              <a:rPr lang="de-DE" noProof="0" dirty="0" err="1"/>
              <a:t>weak</a:t>
            </a:r>
            <a:r>
              <a:rPr lang="de-DE" noProof="0" dirty="0"/>
              <a:t>) Zeiger verlangt, das </a:t>
            </a:r>
            <a:r>
              <a:rPr lang="de-DE" b="1" noProof="0" dirty="0"/>
              <a:t>mindestens ein "starker"  (strong) Zeiger</a:t>
            </a:r>
            <a:r>
              <a:rPr lang="de-DE" noProof="0" dirty="0"/>
              <a:t> (z.B. ein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Person wird gelöscht, sobald </a:t>
            </a:r>
            <a:r>
              <a:rPr lang="de-DE" b="1" noProof="0" dirty="0"/>
              <a:t>höchstens noch schwache Zeiger </a:t>
            </a:r>
            <a:r>
              <a:rPr lang="de-DE" noProof="0" dirty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Pointer: Lösung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"Rückwärtsrichtung" als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Eve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Bob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Ablauf mit </a:t>
            </a:r>
            <a:r>
              <a:rPr lang="de-DE" altLang="de-DE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"/>
              </a:rPr>
              <a:t>Floor[0]</a:t>
            </a:r>
            <a:r>
              <a:rPr lang="de-DE" altLang="de-DE" b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Bob wird zerstört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"Rückwärtsrichtung" als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Eve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Bob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403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84313"/>
            <a:ext cx="7705551" cy="4884737"/>
          </a:xfrm>
        </p:spPr>
        <p:txBody>
          <a:bodyPr/>
          <a:lstStyle/>
          <a:p>
            <a:pPr marL="0" indent="0">
              <a:buNone/>
            </a:pPr>
            <a:r>
              <a:rPr lang="de-DE" altLang="de-DE" b="1" noProof="0" dirty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/>
              <a:t>Alle Inhalte in den </a:t>
            </a:r>
            <a:r>
              <a:rPr lang="de-DE" altLang="de-DE" b="1" noProof="0" dirty="0"/>
              <a:t>Vorlesungsfolien</a:t>
            </a:r>
            <a:r>
              <a:rPr lang="de-DE" altLang="de-DE" noProof="0" dirty="0"/>
              <a:t>, die nicht als </a:t>
            </a:r>
            <a:r>
              <a:rPr lang="en-US" altLang="de-DE" b="1" noProof="0" dirty="0"/>
              <a:t>[</a:t>
            </a:r>
            <a:r>
              <a:rPr lang="en-US" altLang="de-DE" b="1" noProof="0" dirty="0" err="1"/>
              <a:t>Exkurs</a:t>
            </a:r>
            <a:r>
              <a:rPr lang="en-US" altLang="de-DE" b="1" noProof="0" dirty="0"/>
              <a:t>]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gekennzeichnet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sind</a:t>
            </a:r>
            <a:r>
              <a:rPr lang="en-US" altLang="de-DE" noProof="0" dirty="0"/>
              <a:t>.</a:t>
            </a:r>
            <a:br>
              <a:rPr lang="en-US" altLang="de-DE" noProof="0" dirty="0"/>
            </a:br>
            <a:r>
              <a:rPr lang="en-US" altLang="de-DE" noProof="0" dirty="0" err="1"/>
              <a:t>Alle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Inhalte</a:t>
            </a:r>
            <a:r>
              <a:rPr lang="en-US" altLang="de-DE" noProof="0" dirty="0"/>
              <a:t> der </a:t>
            </a:r>
            <a:r>
              <a:rPr lang="en-US" altLang="de-DE" b="1" noProof="0" dirty="0" err="1"/>
              <a:t>Aufgabenblätter</a:t>
            </a:r>
            <a:r>
              <a:rPr lang="en-US" altLang="de-DE" noProof="0" dirty="0"/>
              <a:t>, die </a:t>
            </a:r>
            <a:r>
              <a:rPr lang="en-US" altLang="de-DE" noProof="0" dirty="0" err="1"/>
              <a:t>nicht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als</a:t>
            </a:r>
            <a:r>
              <a:rPr lang="en-US" altLang="de-DE" noProof="0" dirty="0"/>
              <a:t> </a:t>
            </a:r>
            <a:r>
              <a:rPr lang="en-US" altLang="de-DE" b="1" noProof="0" dirty="0"/>
              <a:t>"optional"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gekennzeichnet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sind</a:t>
            </a:r>
            <a:r>
              <a:rPr lang="en-US" altLang="de-DE" noProof="0" dirty="0"/>
              <a:t>.</a:t>
            </a:r>
            <a:br>
              <a:rPr lang="de-DE" altLang="de-DE" noProof="0" dirty="0"/>
            </a:br>
            <a:endParaRPr lang="de-DE" altLang="de-DE" noProof="0" dirty="0"/>
          </a:p>
          <a:p>
            <a:pPr marL="0" indent="0">
              <a:buNone/>
            </a:pPr>
            <a:r>
              <a:rPr lang="de-DE" altLang="de-DE" b="1" noProof="0" dirty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/>
              <a:t>Übungen selbstständig lösen</a:t>
            </a:r>
          </a:p>
          <a:p>
            <a:pPr marL="457200" indent="-274638">
              <a:buAutoNum type="arabicPeriod"/>
            </a:pPr>
            <a:r>
              <a:rPr lang="de-DE" altLang="de-DE" sz="1600" dirty="0"/>
              <a:t>Altklausur (auf </a:t>
            </a:r>
            <a:r>
              <a:rPr lang="de-DE" altLang="de-DE" sz="1600" dirty="0" err="1"/>
              <a:t>Moodle</a:t>
            </a:r>
            <a:r>
              <a:rPr lang="de-DE" altLang="de-DE" sz="1600" dirty="0"/>
              <a:t>) selbstständig lösen</a:t>
            </a:r>
          </a:p>
          <a:p>
            <a:pPr marL="182562" indent="0">
              <a:buNone/>
            </a:pPr>
            <a:endParaRPr lang="de-DE" altLang="de-DE" sz="1600" dirty="0"/>
          </a:p>
          <a:p>
            <a:pPr marL="0" indent="0">
              <a:buNone/>
            </a:pPr>
            <a:r>
              <a:rPr lang="de-DE" altLang="de-DE" b="1" noProof="0" dirty="0"/>
              <a:t>Hilfsmittel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/>
              <a:t>Dokumentenechte Stifte (z.B. Kugelschreiber)</a:t>
            </a:r>
          </a:p>
          <a:p>
            <a:pPr marL="457200" indent="-274638">
              <a:buAutoNum type="arabicPeriod"/>
            </a:pPr>
            <a:r>
              <a:rPr lang="de-DE" altLang="de-DE" sz="1600" dirty="0"/>
              <a:t>Wörterbuch (z.B. Deutsch &lt;-&gt; Englisch)</a:t>
            </a:r>
            <a:endParaRPr lang="de-DE" altLang="de-DE" sz="1600" b="0" noProof="0" dirty="0"/>
          </a:p>
          <a:p>
            <a:pPr marL="457200" indent="-274638">
              <a:buAutoNum type="arabicPeriod"/>
            </a:pPr>
            <a:r>
              <a:rPr lang="de-DE" altLang="de-DE" sz="1600" u="sng" dirty="0"/>
              <a:t>Nicht</a:t>
            </a:r>
            <a:r>
              <a:rPr lang="de-DE" altLang="de-DE" sz="1600" dirty="0"/>
              <a:t> erlaubt:</a:t>
            </a:r>
          </a:p>
          <a:p>
            <a:pPr marL="639762" lvl="1" indent="-285750">
              <a:buFont typeface="Wingdings" panose="05000000000000000000" pitchFamily="2" charset="2"/>
              <a:buChar char="v"/>
            </a:pPr>
            <a:r>
              <a:rPr lang="de-DE" altLang="de-DE" sz="1400" dirty="0"/>
              <a:t>Bleistifte</a:t>
            </a:r>
          </a:p>
          <a:p>
            <a:pPr marL="639762" lvl="1" indent="-285750">
              <a:buFont typeface="Wingdings" panose="05000000000000000000" pitchFamily="2" charset="2"/>
              <a:buChar char="v"/>
            </a:pPr>
            <a:r>
              <a:rPr lang="de-DE" altLang="de-DE" sz="1400" dirty="0"/>
              <a:t>Rote oder grüne Stifte</a:t>
            </a:r>
          </a:p>
          <a:p>
            <a:pPr marL="639762" lvl="1" indent="-285750">
              <a:buFont typeface="Wingdings" panose="05000000000000000000" pitchFamily="2" charset="2"/>
              <a:buChar char="v"/>
            </a:pPr>
            <a:r>
              <a:rPr lang="de-DE" altLang="de-DE" sz="1400" dirty="0"/>
              <a:t>Tintenkiller, </a:t>
            </a:r>
            <a:r>
              <a:rPr lang="de-DE" altLang="de-DE" sz="1400" dirty="0" err="1"/>
              <a:t>TippEx</a:t>
            </a:r>
            <a:r>
              <a:rPr lang="de-DE" altLang="de-DE" sz="1400" dirty="0"/>
              <a:t> etc.</a:t>
            </a:r>
          </a:p>
          <a:p>
            <a:pPr marL="639762" lvl="1" indent="-285750">
              <a:buFont typeface="Wingdings" panose="05000000000000000000" pitchFamily="2" charset="2"/>
              <a:buChar char="v"/>
            </a:pPr>
            <a:r>
              <a:rPr lang="de-DE" altLang="de-DE" sz="1400" dirty="0"/>
              <a:t>Taschenrechner</a:t>
            </a:r>
          </a:p>
          <a:p>
            <a:pPr marL="457200" indent="-274638">
              <a:buAutoNum type="arabicPeriod"/>
            </a:pPr>
            <a:endParaRPr lang="de-DE" altLang="de-DE" sz="1600" noProof="0" dirty="0"/>
          </a:p>
          <a:p>
            <a:pPr marL="182562" indent="0">
              <a:buNone/>
            </a:pPr>
            <a:endParaRPr lang="de-DE" altLang="de-DE" sz="1600" noProof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B6AA68F-2072-4E7D-B02D-BCEAA1D4B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488" y="5085184"/>
            <a:ext cx="1588418" cy="1191314"/>
          </a:xfrm>
          <a:prstGeom prst="rect">
            <a:avLst/>
          </a:prstGeom>
        </p:spPr>
      </p:pic>
      <p:pic>
        <p:nvPicPr>
          <p:cNvPr id="5" name="Grafik 4" descr="Ein Bild, das Mann enthält.&#10;&#10;Automatisch generierte Beschreibung">
            <a:extLst>
              <a:ext uri="{FF2B5EF4-FFF2-40B4-BE49-F238E27FC236}">
                <a16:creationId xmlns:a16="http://schemas.microsoft.com/office/drawing/2014/main" id="{864EAA3E-54E3-4812-BB4C-BA59840776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5085184"/>
            <a:ext cx="1191314" cy="1191314"/>
          </a:xfrm>
          <a:prstGeom prst="rect">
            <a:avLst/>
          </a:prstGeom>
        </p:spPr>
      </p:pic>
      <p:pic>
        <p:nvPicPr>
          <p:cNvPr id="43010" name="Picture 2" descr="Tintenkiller Pelikan, Multifunktionsspitze M | schulstart.de">
            <a:hlinkClick r:id="rId5"/>
            <a:extLst>
              <a:ext uri="{FF2B5EF4-FFF2-40B4-BE49-F238E27FC236}">
                <a16:creationId xmlns:a16="http://schemas.microsoft.com/office/drawing/2014/main" id="{EF22CABB-9E34-43C4-B004-7E8D299C7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5085184"/>
            <a:ext cx="1080120" cy="108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37C3012-D76E-4BDD-8102-407CC0029210}"/>
              </a:ext>
            </a:extLst>
          </p:cNvPr>
          <p:cNvSpPr/>
          <p:nvPr/>
        </p:nvSpPr>
        <p:spPr bwMode="auto">
          <a:xfrm rot="20782938">
            <a:off x="4793952" y="5539586"/>
            <a:ext cx="348183" cy="9193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FF7D21A-0E7B-4FCA-B3AA-FF85F9312D2C}"/>
              </a:ext>
            </a:extLst>
          </p:cNvPr>
          <p:cNvSpPr/>
          <p:nvPr/>
        </p:nvSpPr>
        <p:spPr bwMode="auto">
          <a:xfrm>
            <a:off x="6300192" y="5539585"/>
            <a:ext cx="420191" cy="13163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Verbotsymbol 10">
            <a:extLst>
              <a:ext uri="{FF2B5EF4-FFF2-40B4-BE49-F238E27FC236}">
                <a16:creationId xmlns:a16="http://schemas.microsoft.com/office/drawing/2014/main" id="{6C00B9FE-0D2C-456F-B4E9-77DFBC132AB7}"/>
              </a:ext>
            </a:extLst>
          </p:cNvPr>
          <p:cNvSpPr/>
          <p:nvPr/>
        </p:nvSpPr>
        <p:spPr bwMode="auto">
          <a:xfrm>
            <a:off x="4139952" y="5445224"/>
            <a:ext cx="624707" cy="572769"/>
          </a:xfrm>
          <a:prstGeom prst="noSmoking">
            <a:avLst/>
          </a:prstGeom>
          <a:solidFill>
            <a:srgbClr val="FF0000">
              <a:alpha val="42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2" name="Verbotsymbol 11">
            <a:extLst>
              <a:ext uri="{FF2B5EF4-FFF2-40B4-BE49-F238E27FC236}">
                <a16:creationId xmlns:a16="http://schemas.microsoft.com/office/drawing/2014/main" id="{8E32AEA2-7E71-4054-BE99-DDB1125FC799}"/>
              </a:ext>
            </a:extLst>
          </p:cNvPr>
          <p:cNvSpPr/>
          <p:nvPr/>
        </p:nvSpPr>
        <p:spPr bwMode="auto">
          <a:xfrm>
            <a:off x="5835322" y="5445224"/>
            <a:ext cx="624707" cy="572769"/>
          </a:xfrm>
          <a:prstGeom prst="noSmoking">
            <a:avLst/>
          </a:prstGeom>
          <a:solidFill>
            <a:srgbClr val="FF0000">
              <a:alpha val="42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4" name="Verbotsymbol 13">
            <a:extLst>
              <a:ext uri="{FF2B5EF4-FFF2-40B4-BE49-F238E27FC236}">
                <a16:creationId xmlns:a16="http://schemas.microsoft.com/office/drawing/2014/main" id="{EBFC2096-394D-4B5D-B018-800CA4927180}"/>
              </a:ext>
            </a:extLst>
          </p:cNvPr>
          <p:cNvSpPr/>
          <p:nvPr/>
        </p:nvSpPr>
        <p:spPr bwMode="auto">
          <a:xfrm>
            <a:off x="7523371" y="5445224"/>
            <a:ext cx="624707" cy="572769"/>
          </a:xfrm>
          <a:prstGeom prst="noSmoking">
            <a:avLst/>
          </a:prstGeom>
          <a:solidFill>
            <a:srgbClr val="FF0000">
              <a:alpha val="42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7505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Übergabe und Rückgabe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b="1" noProof="0" dirty="0"/>
              <a:t>Keinerlei "Konfigurationsmöglichkeit" </a:t>
            </a:r>
          </a:p>
          <a:p>
            <a:pPr marL="692150" lvl="1" indent="-342900"/>
            <a:r>
              <a:rPr lang="de-DE" noProof="0" dirty="0"/>
              <a:t>Primitive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 (d.h.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/>
              <a:t>, …)</a:t>
            </a:r>
          </a:p>
          <a:p>
            <a:pPr marL="692150" lvl="1" indent="-342900"/>
            <a:r>
              <a:rPr lang="de-DE" noProof="0" dirty="0"/>
              <a:t>Objekte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" (d.h.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/>
              <a:t>, …)</a:t>
            </a:r>
          </a:p>
          <a:p>
            <a:pPr marL="520700" indent="-342900"/>
            <a:r>
              <a:rPr lang="de-DE" b="1" noProof="0" dirty="0"/>
              <a:t>Übergabe</a:t>
            </a:r>
            <a:r>
              <a:rPr lang="de-DE" noProof="0" dirty="0"/>
              <a:t>: Einzige Variation ist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oder nicht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</a:t>
            </a:r>
          </a:p>
          <a:p>
            <a:pPr marL="692150" lvl="1" indent="-342900"/>
            <a:r>
              <a:rPr lang="de-DE" noProof="0" dirty="0"/>
              <a:t>Auswirkung innerhalb der Methode (bzgl. Neuzuweisung)</a:t>
            </a:r>
          </a:p>
          <a:p>
            <a:pPr marL="881063" lvl="2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/>
              <a:t>Alles konfigurierbar</a:t>
            </a:r>
            <a:r>
              <a:rPr lang="de-DE" noProof="0" dirty="0"/>
              <a:t>, aber anspruchsvoller</a:t>
            </a:r>
          </a:p>
          <a:p>
            <a:pPr marL="520700" indent="-342900"/>
            <a:r>
              <a:rPr lang="de-DE" b="1" noProof="0" dirty="0"/>
              <a:t>Übergabe</a:t>
            </a:r>
            <a:r>
              <a:rPr lang="de-DE" noProof="0" dirty="0"/>
              <a:t> unabhängig ob primitiver oder komplexer Datentyp</a:t>
            </a:r>
          </a:p>
          <a:p>
            <a:pPr marL="692150" lvl="1" indent="-342900"/>
            <a:r>
              <a:rPr lang="de-DE" noProof="0"/>
              <a:t>"pass/call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err="1"/>
              <a:t>value</a:t>
            </a:r>
            <a:r>
              <a:rPr lang="de-DE" noProof="0"/>
              <a:t>"</a:t>
            </a:r>
            <a:endParaRPr lang="de-DE" noProof="0" dirty="0"/>
          </a:p>
          <a:p>
            <a:pPr marL="692150" lvl="1" indent="-342900"/>
            <a:r>
              <a:rPr lang="de-DE" noProof="0"/>
              <a:t>"</a:t>
            </a:r>
            <a:r>
              <a:rPr lang="de-DE"/>
              <a:t>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</a:t>
            </a:r>
          </a:p>
          <a:p>
            <a:pPr marL="692150" lvl="1" indent="-342900"/>
            <a:r>
              <a:rPr lang="de-DE" noProof="0"/>
              <a:t>"</a:t>
            </a:r>
            <a:r>
              <a:rPr lang="de-DE"/>
              <a:t>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pointer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</a:t>
            </a:r>
          </a:p>
          <a:p>
            <a:pPr marL="520700" indent="-342900"/>
            <a:r>
              <a:rPr lang="de-DE" b="1" noProof="0" dirty="0"/>
              <a:t>Rückgabe:</a:t>
            </a:r>
            <a:r>
              <a:rPr lang="de-DE" noProof="0" dirty="0"/>
              <a:t> 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 (sicher, aber Zusatzaufwand durch Kopie, evtl. </a:t>
            </a:r>
            <a:r>
              <a:rPr lang="de-DE" noProof="0" dirty="0" err="1"/>
              <a:t>Copy</a:t>
            </a:r>
            <a:r>
              <a:rPr lang="de-DE" noProof="0" dirty="0"/>
              <a:t> Elision)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 (effizient, aber Gefahr von Speicherfehlern)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pointer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ist (Untertyp-)Polymorphie?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Bedeutung: </a:t>
            </a:r>
            <a:r>
              <a:rPr lang="de-DE" noProof="0" dirty="0"/>
              <a:t>Eine Variable kann Instanzen verschiedener </a:t>
            </a:r>
            <a:r>
              <a:rPr lang="de-DE" noProof="0"/>
              <a:t>Klassen enthalten (oder darauf verweisen), </a:t>
            </a:r>
            <a:r>
              <a:rPr lang="de-DE" noProof="0" dirty="0"/>
              <a:t>die eine Unterklasse des statischen Typs der Variable </a:t>
            </a:r>
            <a:r>
              <a:rPr lang="de-DE" noProof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Beispiel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Statischer Typ</a:t>
            </a:r>
            <a:r>
              <a:rPr lang="de-DE" noProof="0" dirty="0"/>
              <a:t> (zur </a:t>
            </a:r>
            <a:r>
              <a:rPr lang="de-DE" noProof="0" dirty="0" err="1"/>
              <a:t>Compilezeit</a:t>
            </a:r>
            <a:r>
              <a:rPr lang="de-DE" noProof="0" dirty="0"/>
              <a:t>)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/>
              <a:t>: 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Dynamischer Typ</a:t>
            </a:r>
            <a:r>
              <a:rPr lang="de-DE" noProof="0" dirty="0"/>
              <a:t> (zur Laufzeit) </a:t>
            </a:r>
            <a:r>
              <a:rPr lang="de-DE" noProof="0"/>
              <a:t>von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/>
              <a:t>:</a:t>
            </a:r>
            <a:br>
              <a:rPr lang="de-DE" noProof="0"/>
            </a:br>
            <a:r>
              <a:rPr lang="de-DE" noProof="0"/>
              <a:t>(1) 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/>
              <a:t>Funktioniert </a:t>
            </a:r>
            <a:r>
              <a:rPr lang="de-DE" noProof="0" dirty="0"/>
              <a:t>in C++ </a:t>
            </a:r>
            <a:r>
              <a:rPr lang="de-DE" b="1" noProof="0" dirty="0"/>
              <a:t>nur mit Pointern/Referenzen</a:t>
            </a:r>
            <a:r>
              <a:rPr lang="de-DE" noProof="0" dirty="0"/>
              <a:t> – nicht mit Werten!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https://en.wikipedia.org/wiki/Polymorphism_(computer_science)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 einfaches Beispiel für Polymorphie in C++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print() override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{ 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&amp;b){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Polymorphie </a:t>
            </a:r>
            <a:r>
              <a:rPr lang="de-DE">
                <a:solidFill>
                  <a:schemeClr val="bg1"/>
                </a:solidFill>
              </a:rPr>
              <a:t>funktioniert in C++</a:t>
            </a:r>
            <a:r>
              <a:rPr lang="de-DE" b="1">
                <a:solidFill>
                  <a:schemeClr val="bg1"/>
                </a:solidFill>
              </a:rPr>
              <a:t> nur mit Pointern und Referenzen</a:t>
            </a: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(Abstrakte) Oberklasse </a:t>
            </a:r>
            <a:r>
              <a:rPr lang="de-DE">
                <a:solidFill>
                  <a:schemeClr val="bg1"/>
                </a:solidFill>
              </a:rPr>
              <a:t>kann nicht instantiiert werden.</a:t>
            </a: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Unterklassen</a:t>
            </a: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"magisch" 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 dirty="0">
                <a:solidFill>
                  <a:srgbClr val="7F0055"/>
                </a:solidFill>
                <a:latin typeface="Consolas"/>
              </a:rPr>
              <a:t>#include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dirty="0" err="1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dirty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 dirty="0">
                <a:solidFill>
                  <a:srgbClr val="7F0055"/>
                </a:solidFill>
                <a:latin typeface="Consolas"/>
              </a:rPr>
              <a:t>#include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>
                <a:solidFill>
                  <a:srgbClr val="2A00FF"/>
                </a:solidFill>
                <a:latin typeface="Consolas"/>
              </a:rPr>
              <a:t>"Floor.hpp"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dirty="0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 dirty="0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dirty="0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</a:rPr>
              <a:t>  const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dirty="0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 dirty="0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dirty="0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dirty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*elevator) </a:t>
            </a:r>
            <a:r>
              <a:rPr lang="en-US" sz="1200" b="1" dirty="0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200" dirty="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dirty="0" err="1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dirty="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dirty="0" err="1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dirty="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;</a:t>
            </a:r>
            <a:endParaRPr lang="de-DE" sz="1200" dirty="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/>
              <a:t>ElevatorStrategy</a:t>
            </a:r>
            <a:endParaRPr lang="de-DE" altLang="de-DE" noProof="0" dirty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1378"/>
              <a:gd name="adj2" fmla="val -135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Forward Declaration</a:t>
            </a:r>
            <a:r>
              <a:rPr lang="de-DE" sz="1600">
                <a:solidFill>
                  <a:schemeClr val="bg1"/>
                </a:solidFill>
              </a:rPr>
              <a:t> (statt </a:t>
            </a:r>
            <a:r>
              <a:rPr lang="de-DE" sz="16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Nur 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können genutzt werden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.cpp-Datei 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"~Elevator():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 Polymorphic call to strategy."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Parameter ohne Namen möglich</a:t>
            </a: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Sichtbarkeits-</a:t>
            </a:r>
            <a:r>
              <a:rPr lang="de-DE" altLang="de-DE" noProof="0" dirty="0" err="1"/>
              <a:t>Modifier</a:t>
            </a:r>
            <a:r>
              <a:rPr lang="de-DE" altLang="de-DE" noProof="0" dirty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 dirty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77528" y="1544282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//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"Destroying energy minimizing strategy"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(...):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"Perform some complex calculation ..."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78967" y="4437112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>
                <a:solidFill>
                  <a:schemeClr val="bg1"/>
                </a:solidFill>
              </a:rPr>
              <a:t>-</a:t>
            </a:r>
            <a:r>
              <a:rPr lang="de-DE">
                <a:solidFill>
                  <a:schemeClr val="bg1"/>
                </a:solidFill>
              </a:rPr>
              <a:t>Vererbung 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301774" y="1537514"/>
            <a:ext cx="3600450" cy="323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600" dirty="0"/>
              <a:t>EnergyMinimizingElevatorStrategy</a:t>
            </a:r>
            <a:r>
              <a:rPr lang="de-DE" dirty="0"/>
              <a:t>.hpp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4937160" y="1537515"/>
            <a:ext cx="3936218" cy="323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600" dirty="0"/>
              <a:t>EnergyMinimizingElevatorStrategy.cpp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Vorteil</a:t>
            </a:r>
            <a:r>
              <a:rPr lang="de-DE" noProof="0" dirty="0"/>
              <a:t>: Während der Konstruktion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/>
              <a:t> kann auf die Felder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Wird spannend bei </a:t>
            </a:r>
            <a:r>
              <a:rPr lang="de-DE" b="1" noProof="0" dirty="0"/>
              <a:t>Mehrfachvererbung</a:t>
            </a:r>
            <a:r>
              <a:rPr lang="de-DE" noProof="0" dirty="0"/>
              <a:t> (siehe später)</a:t>
            </a:r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(Teil-)Instanz der Basisklasse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Unterklassen-spezifische Daten</a:t>
            </a: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95536" y="476672"/>
            <a:ext cx="6877050" cy="838200"/>
          </a:xfrm>
        </p:spPr>
        <p:txBody>
          <a:bodyPr/>
          <a:lstStyle/>
          <a:p>
            <a:r>
              <a:rPr lang="de-DE" sz="7200" noProof="0" dirty="0"/>
              <a:t>Fragen?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5427DAF-5B7B-4CA6-A22E-7E7CCCC9AC9C}"/>
              </a:ext>
            </a:extLst>
          </p:cNvPr>
          <p:cNvSpPr txBox="1"/>
          <p:nvPr/>
        </p:nvSpPr>
        <p:spPr>
          <a:xfrm>
            <a:off x="395536" y="1628800"/>
            <a:ext cx="6984776" cy="4729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dirty="0"/>
              <a:t>Grundsätzlich: </a:t>
            </a:r>
            <a:r>
              <a:rPr lang="de-DE" dirty="0"/>
              <a:t>Am besten stellen Sie ihre Fragen immer in </a:t>
            </a:r>
            <a:r>
              <a:rPr lang="de-DE" dirty="0" err="1"/>
              <a:t>Moodle</a:t>
            </a:r>
            <a:r>
              <a:rPr lang="de-DE" dirty="0"/>
              <a:t>, sodass andere auch von der Antwort auf ihre Frage profitieren können.</a:t>
            </a:r>
          </a:p>
          <a:p>
            <a:pPr algn="l"/>
            <a:endParaRPr lang="de-DE" b="1" dirty="0"/>
          </a:p>
          <a:p>
            <a:pPr algn="l"/>
            <a:r>
              <a:rPr lang="de-DE" b="1" dirty="0"/>
              <a:t>Organisatorisch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de-DE" dirty="0"/>
              <a:t>Allgemeines </a:t>
            </a:r>
            <a:r>
              <a:rPr lang="de-DE" dirty="0" err="1"/>
              <a:t>Moodle</a:t>
            </a:r>
            <a:r>
              <a:rPr lang="de-DE" dirty="0"/>
              <a:t>-Forum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endParaRPr lang="de-DE" dirty="0"/>
          </a:p>
          <a:p>
            <a:pPr algn="l"/>
            <a:r>
              <a:rPr lang="de-DE" b="1" dirty="0"/>
              <a:t>Vorlesungsinhalte \ Übungen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de-DE" dirty="0" err="1"/>
              <a:t>Moodle</a:t>
            </a:r>
            <a:r>
              <a:rPr lang="de-DE" dirty="0"/>
              <a:t>-Forum zum entsprechenden Kapitel</a:t>
            </a:r>
          </a:p>
          <a:p>
            <a:pPr lvl="2" algn="l"/>
            <a:endParaRPr lang="de-DE" dirty="0"/>
          </a:p>
          <a:p>
            <a:pPr algn="l"/>
            <a:r>
              <a:rPr lang="de-DE" i="1" dirty="0"/>
              <a:t>In dringenden Fällen: </a:t>
            </a:r>
            <a:r>
              <a:rPr lang="de-DE" dirty="0"/>
              <a:t>Per Mail oder </a:t>
            </a:r>
            <a:r>
              <a:rPr lang="de-DE" dirty="0" err="1"/>
              <a:t>Moodle</a:t>
            </a:r>
            <a:r>
              <a:rPr lang="de-DE" dirty="0"/>
              <a:t>-PN an den Veranstalter oder die Tutoren.</a:t>
            </a:r>
          </a:p>
          <a:p>
            <a:pPr algn="l"/>
            <a:endParaRPr lang="de-DE" dirty="0"/>
          </a:p>
          <a:p>
            <a:pPr algn="l"/>
            <a:r>
              <a:rPr lang="de-DE" b="1" dirty="0"/>
              <a:t>Ansprechpartner</a:t>
            </a:r>
          </a:p>
          <a:p>
            <a:pPr algn="l"/>
            <a:r>
              <a:rPr lang="de-DE" dirty="0"/>
              <a:t>	</a:t>
            </a:r>
            <a:r>
              <a:rPr lang="de-DE" dirty="0">
                <a:hlinkClick r:id="rId2"/>
              </a:rPr>
              <a:t>Sebastian Ehmes</a:t>
            </a:r>
            <a:r>
              <a:rPr lang="de-DE" dirty="0"/>
              <a:t>			(Veranstalter – Vorlesung, Übung)</a:t>
            </a:r>
          </a:p>
          <a:p>
            <a:pPr algn="l"/>
            <a:r>
              <a:rPr lang="de-DE" dirty="0"/>
              <a:t>	</a:t>
            </a:r>
            <a:r>
              <a:rPr lang="de-DE" dirty="0">
                <a:hlinkClick r:id="rId3"/>
              </a:rPr>
              <a:t>Isabella Grieser</a:t>
            </a:r>
            <a:r>
              <a:rPr lang="de-DE" dirty="0"/>
              <a:t>			(Tutor – Übung, </a:t>
            </a:r>
            <a:r>
              <a:rPr lang="de-DE" dirty="0" err="1"/>
              <a:t>Moodle</a:t>
            </a:r>
            <a:r>
              <a:rPr lang="de-DE" dirty="0"/>
              <a:t>)</a:t>
            </a:r>
          </a:p>
          <a:p>
            <a:pPr algn="l"/>
            <a:r>
              <a:rPr lang="de-DE" dirty="0"/>
              <a:t>	</a:t>
            </a:r>
            <a:r>
              <a:rPr lang="de-DE" dirty="0">
                <a:hlinkClick r:id="rId4"/>
              </a:rPr>
              <a:t>David Eckhardt</a:t>
            </a:r>
            <a:r>
              <a:rPr lang="de-DE" dirty="0"/>
              <a:t>			(Tutor – Übung, </a:t>
            </a:r>
            <a:r>
              <a:rPr lang="de-DE" dirty="0" err="1"/>
              <a:t>Moodle</a:t>
            </a:r>
            <a:r>
              <a:rPr lang="de-DE" dirty="0"/>
              <a:t>)</a:t>
            </a:r>
          </a:p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371743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2858460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		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2353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Floor(const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Floor(const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Floor(const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Floor(const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Floor(const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Floor(const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3180556" y="2932796"/>
            <a:ext cx="2782888" cy="606425"/>
          </a:xfrm>
          <a:prstGeom prst="wedgeRoundRectCallout">
            <a:avLst>
              <a:gd name="adj1" fmla="val -50847"/>
              <a:gd name="adj2" fmla="val -2008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Konstruktoren werden richtig aufgerufen</a:t>
            </a:r>
          </a:p>
        </p:txBody>
      </p:sp>
      <p:sp>
        <p:nvSpPr>
          <p:cNvPr id="12" name="Rechteck 3">
            <a:extLst>
              <a:ext uri="{FF2B5EF4-FFF2-40B4-BE49-F238E27FC236}">
                <a16:creationId xmlns:a16="http://schemas.microsoft.com/office/drawing/2014/main" id="{69DE5B6C-4796-4DC1-9C45-FBB20BA1F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738" y="1617949"/>
            <a:ext cx="3080766" cy="2400014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0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() {</a:t>
            </a: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0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		</a:t>
            </a:r>
            <a:r>
              <a:rPr lang="de-DE" altLang="de-DE" sz="10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3383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Floor(const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Floor(const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Floor(const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Floor(const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Floor(const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Floor(const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3180556" y="2932796"/>
            <a:ext cx="2782888" cy="606425"/>
          </a:xfrm>
          <a:prstGeom prst="wedgeRoundRectCallout">
            <a:avLst>
              <a:gd name="adj1" fmla="val -50847"/>
              <a:gd name="adj2" fmla="val -2008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Konstruktoren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585635"/>
            <a:ext cx="2782888" cy="604837"/>
          </a:xfrm>
          <a:prstGeom prst="wedgeRoundRectCallout">
            <a:avLst>
              <a:gd name="adj1" fmla="val -61262"/>
              <a:gd name="adj2" fmla="val -7770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6766688" y="4432300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005AA9"/>
                </a:solidFill>
              </a:rPr>
              <a:t>!</a:t>
            </a:r>
            <a:endParaRPr lang="en-US" sz="6000" b="1" dirty="0">
              <a:solidFill>
                <a:srgbClr val="005AA9"/>
              </a:solidFill>
            </a:endParaRPr>
          </a:p>
        </p:txBody>
      </p:sp>
      <p:sp>
        <p:nvSpPr>
          <p:cNvPr id="12" name="Rechteck 3">
            <a:extLst>
              <a:ext uri="{FF2B5EF4-FFF2-40B4-BE49-F238E27FC236}">
                <a16:creationId xmlns:a16="http://schemas.microsoft.com/office/drawing/2014/main" id="{69DE5B6C-4796-4DC1-9C45-FBB20BA1F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738" y="1617949"/>
            <a:ext cx="3080766" cy="2400014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0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() {</a:t>
            </a: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0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		</a:t>
            </a:r>
            <a:r>
              <a:rPr lang="de-DE" altLang="de-DE" sz="10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5360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3180556" y="2932796"/>
            <a:ext cx="2782888" cy="606425"/>
          </a:xfrm>
          <a:prstGeom prst="wedgeRoundRectCallout">
            <a:avLst>
              <a:gd name="adj1" fmla="val -50847"/>
              <a:gd name="adj2" fmla="val -2008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Konstruktoren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585635"/>
            <a:ext cx="2782888" cy="604837"/>
          </a:xfrm>
          <a:prstGeom prst="wedgeRoundRectCallout">
            <a:avLst>
              <a:gd name="adj1" fmla="val -61262"/>
              <a:gd name="adj2" fmla="val -7770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923928" y="5263939"/>
            <a:ext cx="2782888" cy="763799"/>
          </a:xfrm>
          <a:prstGeom prst="wedgeRoundRectCallout">
            <a:avLst>
              <a:gd name="adj1" fmla="val -73501"/>
              <a:gd name="adj2" fmla="val 489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6766688" y="4432300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005AA9"/>
                </a:solidFill>
              </a:rPr>
              <a:t>!</a:t>
            </a:r>
            <a:endParaRPr lang="en-US" sz="6000" b="1" dirty="0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777328" y="5244557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005AA9"/>
                </a:solidFill>
              </a:rPr>
              <a:t>!</a:t>
            </a:r>
            <a:endParaRPr lang="en-US" sz="6000" b="1" dirty="0">
              <a:solidFill>
                <a:srgbClr val="005AA9"/>
              </a:solidFill>
            </a:endParaRPr>
          </a:p>
        </p:txBody>
      </p:sp>
      <p:sp>
        <p:nvSpPr>
          <p:cNvPr id="12" name="Rechteck 3">
            <a:extLst>
              <a:ext uri="{FF2B5EF4-FFF2-40B4-BE49-F238E27FC236}">
                <a16:creationId xmlns:a16="http://schemas.microsoft.com/office/drawing/2014/main" id="{69DE5B6C-4796-4DC1-9C45-FBB20BA1F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738" y="1617949"/>
            <a:ext cx="3080766" cy="2400014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0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() {</a:t>
            </a: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0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		</a:t>
            </a:r>
            <a:r>
              <a:rPr lang="de-DE" altLang="de-DE" sz="10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07531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/>
              <a:t>Im Gegensatz zu Java ist bei C++ aus Effizienzgründen die </a:t>
            </a:r>
            <a:r>
              <a:rPr lang="de-DE" altLang="de-DE" b="1" noProof="0" dirty="0"/>
              <a:t>polymorphe Behandlung</a:t>
            </a:r>
            <a:r>
              <a:rPr lang="de-DE" altLang="de-DE" b="0" noProof="0" dirty="0"/>
              <a:t> von Methoden </a:t>
            </a:r>
            <a:r>
              <a:rPr lang="de-DE" altLang="de-DE" b="1" noProof="0" dirty="0"/>
              <a:t>per Default ausgeschaltet</a:t>
            </a:r>
          </a:p>
          <a:p>
            <a:endParaRPr lang="de-DE" altLang="de-DE" noProof="0" dirty="0"/>
          </a:p>
          <a:p>
            <a:r>
              <a:rPr lang="de-DE" altLang="de-DE" b="0" noProof="0" dirty="0"/>
              <a:t>Es muss explizit mit dem </a:t>
            </a:r>
            <a:r>
              <a:rPr lang="de-DE" altLang="de-DE" b="1" noProof="0" dirty="0"/>
              <a:t>Schlüsselwort </a:t>
            </a:r>
            <a:r>
              <a:rPr lang="de-DE" altLang="de-DE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>
                <a:solidFill>
                  <a:schemeClr val="bg1"/>
                </a:solidFill>
              </a:rPr>
              <a:t> muss nicht in Subklassen wiederholt werden, wird aber häufig der Übersicht halber 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Virtual </a:t>
            </a:r>
            <a:r>
              <a:rPr lang="de-DE" altLang="de-DE" noProof="0" dirty="0" err="1"/>
              <a:t>Method</a:t>
            </a:r>
            <a:r>
              <a:rPr lang="de-DE" altLang="de-DE" noProof="0" dirty="0"/>
              <a:t> Table</a:t>
            </a:r>
            <a:br>
              <a:rPr lang="de-DE" altLang="de-DE" noProof="0" dirty="0"/>
            </a:br>
            <a:r>
              <a:rPr lang="de-DE" altLang="de-DE" noProof="0" dirty="0"/>
              <a:t>    </a:t>
            </a:r>
            <a:r>
              <a:rPr lang="de-DE" altLang="de-DE" sz="2000" noProof="0" dirty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/>
              <a:t>Egal, wie der Pointer auf ein Objekt deklariert ist (z.B. </a:t>
            </a:r>
            <a:r>
              <a:rPr 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/>
              <a:t>)</a:t>
            </a:r>
            <a:r>
              <a:rPr lang="de-DE" b="0" noProof="0" dirty="0"/>
              <a:t>, </a:t>
            </a:r>
            <a:r>
              <a:rPr lang="de-DE" b="1" noProof="0" dirty="0"/>
              <a:t>das Objekt behält seinen Typ </a:t>
            </a:r>
            <a:r>
              <a:rPr lang="de-DE" b="0" noProof="0" dirty="0"/>
              <a:t>(z.B. </a:t>
            </a:r>
            <a:r>
              <a:rPr 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/>
              <a:t>).</a:t>
            </a:r>
          </a:p>
          <a:p>
            <a:r>
              <a:rPr lang="de-DE" b="1" noProof="0" dirty="0"/>
              <a:t>Jede Klasse </a:t>
            </a:r>
            <a:r>
              <a:rPr lang="de-DE" b="0" noProof="0" dirty="0"/>
              <a:t>besitzt eine </a:t>
            </a:r>
            <a:r>
              <a:rPr lang="de-DE" b="1" noProof="0" dirty="0"/>
              <a:t>Lookup-Tabelle (</a:t>
            </a:r>
            <a:r>
              <a:rPr lang="de-DE" b="1" i="1" noProof="0" dirty="0" err="1"/>
              <a:t>vtable</a:t>
            </a:r>
            <a:r>
              <a:rPr lang="de-DE" b="1" noProof="0" dirty="0"/>
              <a:t>)</a:t>
            </a:r>
            <a:r>
              <a:rPr lang="de-DE" i="1" noProof="0" dirty="0"/>
              <a:t>,</a:t>
            </a:r>
            <a:r>
              <a:rPr lang="de-DE" b="0" noProof="0" dirty="0"/>
              <a:t> die jeder </a:t>
            </a:r>
            <a:r>
              <a:rPr lang="de-DE" noProof="0" dirty="0"/>
              <a:t>virtuellen </a:t>
            </a:r>
            <a:r>
              <a:rPr lang="de-DE" b="0" noProof="0" dirty="0"/>
              <a:t>Methode ihre Implementierung zuweist.</a:t>
            </a:r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chemeClr val="bg1"/>
                </a:solidFill>
              </a:rPr>
              <a:t>/</a:t>
            </a:r>
            <a:r>
              <a:rPr lang="en-US" b="1" err="1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[DE]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2707637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2799861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2933104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415663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446105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4750473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4750473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4893348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175923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436145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962532"/>
              </p:ext>
            </p:extLst>
          </p:nvPr>
        </p:nvGraphicFramePr>
        <p:xfrm>
          <a:off x="3328988" y="2947249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36" name="Worksheet" r:id="rId4" imgW="3552843" imgH="1076314" progId="Excel.Sheet.12">
                  <p:embed/>
                </p:oleObj>
              </mc:Choice>
              <mc:Fallback>
                <p:oleObj name="Workshee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2947249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477575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331848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5940152" y="2477490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>
                <a:solidFill>
                  <a:schemeClr val="bg1"/>
                </a:solidFill>
              </a:rPr>
              <a:t>Java</a:t>
            </a:r>
            <a:r>
              <a:rPr lang="de-DE">
                <a:solidFill>
                  <a:schemeClr val="bg1"/>
                </a:solidFill>
              </a:rPr>
              <a:t>: 	alle Methoden</a:t>
            </a:r>
            <a:br>
              <a:rPr lang="de-DE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C++</a:t>
            </a:r>
            <a:r>
              <a:rPr lang="de-DE">
                <a:solidFill>
                  <a:schemeClr val="bg1"/>
                </a:solidFill>
              </a:rPr>
              <a:t>: 	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3652080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Falls kein Eintrag/NULL: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https://en.wikipedia.org/wiki/Virtual_method_table</a:t>
            </a:r>
            <a:r>
              <a:rPr lang="en-US" sz="1200"/>
              <a:t> </a:t>
            </a:r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996609"/>
              </p:ext>
            </p:extLst>
          </p:nvPr>
        </p:nvGraphicFramePr>
        <p:xfrm>
          <a:off x="3341688" y="4755411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37" name="Worksheet" r:id="rId7" imgW="3552843" imgH="809440" progId="Excel.Sheet.12">
                  <p:embed/>
                </p:oleObj>
              </mc:Choice>
              <mc:Fallback>
                <p:oleObj name="Workshee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4755411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217248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5624105"/>
            <a:ext cx="7889602" cy="573981"/>
            <a:chOff x="467544" y="5624105"/>
            <a:chExt cx="7889602" cy="573981"/>
          </a:xfrm>
        </p:grpSpPr>
        <p:sp>
          <p:nvSpPr>
            <p:cNvPr id="3" name="Rechteck 2"/>
            <p:cNvSpPr/>
            <p:nvPr/>
          </p:nvSpPr>
          <p:spPr>
            <a:xfrm>
              <a:off x="467544" y="5848118"/>
              <a:ext cx="7889602" cy="349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de-DE">
                  <a:latin typeface="Consolas" panose="020B0609020204030204" pitchFamily="49" charset="0"/>
                  <a:cs typeface="Consolas" panose="020B0609020204030204" pitchFamily="49" charset="0"/>
                </a:rPr>
                <a:t>ElevatorStrategy *strategy = new EnergyMinimizingStrategy()</a:t>
              </a:r>
              <a:endParaRPr lang="en-US"/>
            </a:p>
          </p:txBody>
        </p:sp>
        <p:cxnSp>
          <p:nvCxnSpPr>
            <p:cNvPr id="28" name="Gerade Verbindung mit Pfeil 27"/>
            <p:cNvCxnSpPr/>
            <p:nvPr/>
          </p:nvCxnSpPr>
          <p:spPr bwMode="auto">
            <a:xfrm flipH="1">
              <a:off x="3491880" y="5624105"/>
              <a:ext cx="1008112" cy="24573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ysDot"/>
              <a:round/>
              <a:headEnd type="arrow" w="lg" len="lg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206750" y="2565399"/>
            <a:ext cx="2784475" cy="606425"/>
          </a:xfrm>
          <a:prstGeom prst="wedgeRoundRectCallout">
            <a:avLst>
              <a:gd name="adj1" fmla="val 35307"/>
              <a:gd name="adj2" fmla="val 2032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963120" y="4584250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136478" y="3148020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2" name="Rechteck 3">
            <a:extLst>
              <a:ext uri="{FF2B5EF4-FFF2-40B4-BE49-F238E27FC236}">
                <a16:creationId xmlns:a16="http://schemas.microsoft.com/office/drawing/2014/main" id="{11F19097-2100-4C0B-9258-DFE49DCE7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738" y="1617949"/>
            <a:ext cx="3080766" cy="2400014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0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() {</a:t>
            </a: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0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0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 		</a:t>
            </a:r>
            <a:r>
              <a:rPr lang="de-DE" altLang="de-DE" sz="10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000" dirty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0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Pure Virtual	= "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/>
              <a:t> +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Entspricht einer </a:t>
            </a:r>
            <a:r>
              <a:rPr lang="de-DE" altLang="de-DE" sz="1800" dirty="0"/>
              <a:t>abstrakten Methode </a:t>
            </a:r>
            <a:r>
              <a:rPr lang="de-DE" altLang="de-DE" sz="1800" b="0" dirty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Klasse mit mind. einer rein virtuellen Methode entspricht </a:t>
            </a:r>
            <a:r>
              <a:rPr lang="de-DE" altLang="de-DE" sz="1800" dirty="0"/>
              <a:t>abstrakter Klasse</a:t>
            </a:r>
            <a:r>
              <a:rPr lang="de-DE" altLang="de-DE" sz="1800" b="0" dirty="0"/>
              <a:t> oder </a:t>
            </a:r>
            <a:r>
              <a:rPr lang="de-DE" altLang="de-DE" sz="1800" dirty="0"/>
              <a:t>Interface</a:t>
            </a:r>
            <a:r>
              <a:rPr lang="de-DE" altLang="de-DE" sz="1800" b="0" dirty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Methode kann von Unterklassen implementiert werden, muss aber nicht. (~ Hierarchie abstrakter Klassen)</a:t>
            </a:r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>
                <a:solidFill>
                  <a:schemeClr val="bg1"/>
                </a:solidFill>
              </a:rPr>
              <a:t> nicht mehr </a:t>
            </a:r>
            <a:r>
              <a:rPr lang="de-DE" err="1">
                <a:solidFill>
                  <a:schemeClr val="bg1"/>
                </a:solidFill>
              </a:rPr>
              <a:t>instantiiert</a:t>
            </a:r>
            <a:r>
              <a:rPr lang="de-DE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Methode ist hiermit </a:t>
            </a:r>
            <a:r>
              <a:rPr lang="de-DE" b="1" dirty="0">
                <a:solidFill>
                  <a:schemeClr val="bg1"/>
                </a:solidFill>
              </a:rPr>
              <a:t>rein virtuell</a:t>
            </a:r>
            <a:r>
              <a:rPr lang="de-DE" dirty="0">
                <a:solidFill>
                  <a:schemeClr val="bg1"/>
                </a:solidFill>
              </a:rPr>
              <a:t> – keine </a:t>
            </a:r>
            <a:r>
              <a:rPr lang="de-DE" b="1" u="sng" dirty="0">
                <a:solidFill>
                  <a:schemeClr val="bg1"/>
                </a:solidFill>
              </a:rPr>
              <a:t>inline</a:t>
            </a:r>
            <a:r>
              <a:rPr lang="de-DE" dirty="0">
                <a:solidFill>
                  <a:schemeClr val="bg1"/>
                </a:solidFill>
              </a:rPr>
              <a:t> Implementierung in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möglich.</a:t>
            </a: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Typumwandlung </a:t>
            </a:r>
            <a:r>
              <a:rPr lang="de-DE" noProof="0" dirty="0"/>
              <a:t>(Casting)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463550" indent="-285750"/>
            <a:r>
              <a:rPr lang="de-DE" b="1" noProof="0" dirty="0" err="1"/>
              <a:t>Casts</a:t>
            </a:r>
            <a:r>
              <a:rPr lang="de-DE" b="1" noProof="0" dirty="0"/>
              <a:t> in Sonderrolle </a:t>
            </a:r>
            <a:r>
              <a:rPr lang="de-DE" noProof="0" dirty="0"/>
              <a:t>(Sprachfeature)</a:t>
            </a:r>
          </a:p>
          <a:p>
            <a:pPr marL="463550" indent="-285750"/>
            <a:r>
              <a:rPr lang="de-DE" noProof="0" dirty="0"/>
              <a:t>Nur </a:t>
            </a:r>
            <a:r>
              <a:rPr lang="de-DE" noProof="0" dirty="0" err="1"/>
              <a:t>Typecast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/>
              <a:t>Laufzeitfehler bei Fehlschlag: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 C++:</a:t>
            </a:r>
          </a:p>
          <a:p>
            <a:pPr marL="463550" indent="-285750"/>
            <a:r>
              <a:rPr lang="de-DE" b="1" noProof="0" dirty="0" err="1"/>
              <a:t>Casts</a:t>
            </a:r>
            <a:r>
              <a:rPr lang="de-DE" b="1" noProof="0" dirty="0"/>
              <a:t> als reguläre Funktionen</a:t>
            </a:r>
            <a:r>
              <a:rPr lang="de-DE" noProof="0" dirty="0"/>
              <a:t>, große Vielfalt und durch Bibliotheken erweiterbar</a:t>
            </a: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/>
              <a:t>	C-Stil; beliebige Umwandlung ist möglich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/>
              <a:t>	Umwandlung ohne Laufzeitcheck 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&lt;SC*&gt;(c) 	</a:t>
            </a:r>
            <a:r>
              <a:rPr lang="de-DE" noProof="0" dirty="0"/>
              <a:t>Umwandlung von c in Typ SC* mit Laufzeitcheck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/>
              <a:t>	beliebige Umwandlung </a:t>
            </a:r>
            <a:r>
              <a:rPr lang="de-DE" dirty="0"/>
              <a:t>in Typ C</a:t>
            </a:r>
            <a:endParaRPr lang="de-DE" noProof="0" dirty="0"/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*&gt;(c) </a:t>
            </a:r>
            <a:r>
              <a:rPr lang="de-DE" noProof="0" dirty="0"/>
              <a:t>	</a:t>
            </a:r>
            <a:r>
              <a:rPr lang="de-DE" noProof="0" dirty="0" err="1"/>
              <a:t>Constness</a:t>
            </a:r>
            <a:r>
              <a:rPr lang="de-DE" noProof="0" dirty="0"/>
              <a:t> entfernen (z.B.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*</a:t>
            </a:r>
            <a:r>
              <a:rPr lang="de-DE" noProof="0" dirty="0">
                <a:sym typeface="Wingdings" panose="05000000000000000000" pitchFamily="2" charset="2"/>
              </a:rPr>
              <a:t>)</a:t>
            </a:r>
            <a:endParaRPr lang="de-DE" noProof="0" dirty="0"/>
          </a:p>
          <a:p>
            <a:pPr marL="635000" lvl="1" indent="-28575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3"/>
              </a:rPr>
              <a:t>http://www.cplusplus.com/doc/tutorial/typecasting/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Ergänzende Ressourcen</a:t>
            </a:r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Mehrfachvererbung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5868144" y="2162522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StudentAssistant</a:t>
              </a:r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4884" y="234734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Employee</a:t>
              </a:r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6" y="2629769"/>
              <a:ext cx="4320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6768"/>
              <a:ext cx="5754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BA6037D-7747-4B1A-B5BE-5E62E07E70F0}"/>
              </a:ext>
            </a:extLst>
          </p:cNvPr>
          <p:cNvCxnSpPr>
            <a:stCxn id="9" idx="0"/>
            <a:endCxn id="6" idx="3"/>
          </p:cNvCxnSpPr>
          <p:nvPr/>
        </p:nvCxnSpPr>
        <p:spPr bwMode="auto">
          <a:xfrm flipV="1">
            <a:off x="6439509" y="2656678"/>
            <a:ext cx="0" cy="27399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564D9E0B-6E41-46DA-8350-14C5B7BC0165}"/>
              </a:ext>
            </a:extLst>
          </p:cNvPr>
          <p:cNvCxnSpPr>
            <a:stCxn id="13" idx="1"/>
            <a:endCxn id="11" idx="3"/>
          </p:cNvCxnSpPr>
          <p:nvPr/>
        </p:nvCxnSpPr>
        <p:spPr bwMode="auto">
          <a:xfrm flipV="1">
            <a:off x="8057423" y="2652737"/>
            <a:ext cx="14" cy="27397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:StudentAss.</a:t>
              </a: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Auflösung der Mehrdeutigkeit durch Verwendung des vollständigen Namens </a:t>
            </a:r>
            <a:r>
              <a:rPr lang="de-DE" altLang="de-DE" noProof="0" dirty="0">
                <a:sym typeface="Wingdings" charset="2"/>
              </a:rPr>
              <a:t>(</a:t>
            </a:r>
            <a:r>
              <a:rPr lang="de-DE" altLang="de-DE" b="1" noProof="0" dirty="0" err="1">
                <a:sym typeface="Wingdings" charset="2"/>
              </a:rPr>
              <a:t>S</a:t>
            </a:r>
            <a:r>
              <a:rPr lang="de-DE" altLang="de-DE" b="1" noProof="0" dirty="0" err="1"/>
              <a:t>cope</a:t>
            </a:r>
            <a:r>
              <a:rPr lang="de-DE" altLang="de-DE" b="1" noProof="0" dirty="0"/>
              <a:t>-Operator ::</a:t>
            </a:r>
            <a:r>
              <a:rPr lang="de-DE" altLang="de-DE" noProof="0" dirty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Scope</a:t>
            </a:r>
            <a:r>
              <a:rPr lang="de-DE" b="1">
                <a:solidFill>
                  <a:schemeClr val="bg1"/>
                </a:solidFill>
              </a:rPr>
              <a:t>-Operator nötig!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:StudentAss.</a:t>
              </a: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!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/>
              <a:t>Mehrfach geerbte Oberklassen führen auch zur </a:t>
            </a:r>
            <a:r>
              <a:rPr lang="de-DE" altLang="de-DE" b="1" noProof="0" dirty="0"/>
              <a:t>unnötigen Bindung </a:t>
            </a:r>
            <a:r>
              <a:rPr lang="de-DE" altLang="de-DE" b="1" noProof="0"/>
              <a:t>von Speicher</a:t>
            </a:r>
            <a:endParaRPr lang="de-DE" altLang="de-DE" b="1" noProof="0" dirty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Fehler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function 'int main()': </a:t>
              </a:r>
              <a:b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11:6: error: request for 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member 'getName' is ambiguous </a:t>
              </a:r>
              <a:b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3:42: note: candidates 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std::string Person::getName() 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std::string Person::getName()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Virtuelle (Mehrfach-)Vererbung (I)</a:t>
            </a:r>
            <a:endParaRPr lang="de-DE" altLang="de-DE" i="1" noProof="0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Lösung</a:t>
            </a:r>
            <a:r>
              <a:rPr lang="de-DE" altLang="de-DE" noProof="0" dirty="0"/>
              <a:t>: Mehrfach geerbte Oberklassen nur </a:t>
            </a:r>
            <a:r>
              <a:rPr lang="de-DE" altLang="de-DE" noProof="0"/>
              <a:t>einmal einbinden</a:t>
            </a:r>
            <a:br>
              <a:rPr lang="de-DE" altLang="de-DE" noProof="0"/>
            </a:br>
            <a:r>
              <a:rPr lang="de-DE" altLang="de-DE" noProof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>
                <a:solidFill>
                  <a:srgbClr val="005AA9"/>
                </a:solidFill>
              </a:rPr>
              <a:t> </a:t>
            </a:r>
            <a:r>
              <a:rPr lang="de-DE" altLang="de-DE" noProof="0" dirty="0"/>
              <a:t>ermöglicht virtuelle Oberklassen / Vererbung</a:t>
            </a:r>
            <a:endParaRPr lang="de-DE" altLang="de-DE" i="1" noProof="0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>
                <a:solidFill>
                  <a:schemeClr val="bg1"/>
                </a:solidFill>
              </a:rPr>
              <a:t>)!</a:t>
            </a: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	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/>
              <a:t>Lösung</a:t>
            </a:r>
            <a:r>
              <a:rPr lang="de-DE" altLang="de-DE" sz="1800" kern="0"/>
              <a:t>: Mehrfach geerbte Oberklassen nur einmal einbinden</a:t>
            </a:r>
            <a:br>
              <a:rPr lang="de-DE" altLang="de-DE" sz="1800" kern="0"/>
            </a:br>
            <a:r>
              <a:rPr lang="de-DE" altLang="de-DE" sz="1800" ker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>
                <a:solidFill>
                  <a:srgbClr val="005AA9"/>
                </a:solidFill>
              </a:rPr>
              <a:t> </a:t>
            </a:r>
            <a:r>
              <a:rPr lang="de-DE" altLang="de-DE" sz="1800" kern="0"/>
              <a:t>ermöglicht virtuelle Oberklassen / Vererbung</a:t>
            </a:r>
            <a:endParaRPr lang="de-DE" altLang="de-DE" sz="1800" i="1" ker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Implementierungsvererbung: </a:t>
            </a:r>
            <a:br>
              <a:rPr lang="de-DE" altLang="de-DE" noProof="0" dirty="0"/>
            </a:br>
            <a:r>
              <a:rPr lang="de-DE" altLang="de-DE" noProof="0" dirty="0"/>
              <a:t>	Schlechtes Design?</a:t>
            </a:r>
            <a:endParaRPr lang="de-DE" altLang="de-DE" i="1" noProof="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Mehrfachvererbung kann auf schlechtes </a:t>
            </a:r>
            <a:r>
              <a:rPr lang="de-DE" altLang="de-DE" b="1" noProof="0"/>
              <a:t>Design hindeuten:</a:t>
            </a:r>
            <a:br>
              <a:rPr lang="de-DE" altLang="de-DE" b="1" noProof="0"/>
            </a:br>
            <a:r>
              <a:rPr lang="de-DE" altLang="de-DE" noProof="0"/>
              <a:t>Gemeinsamkeiten </a:t>
            </a:r>
            <a:r>
              <a:rPr lang="de-DE" altLang="de-DE" noProof="0" dirty="0"/>
              <a:t>sollen explizit extrahiert und das Design vereinfacht werden</a:t>
            </a:r>
            <a:endParaRPr lang="de-DE" altLang="de-DE" i="1" noProof="0" dirty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Employment</a:t>
            </a:r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ist 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>
                <a:solidFill>
                  <a:schemeClr val="bg1"/>
                </a:solidFill>
              </a:rPr>
              <a:t>, </a:t>
            </a:r>
            <a:r>
              <a:rPr lang="de-DE" sz="1600" u="sng">
                <a:solidFill>
                  <a:schemeClr val="bg1"/>
                </a:solidFill>
              </a:rPr>
              <a:t>mit </a:t>
            </a:r>
            <a:r>
              <a:rPr lang="de-DE" sz="1600">
                <a:solidFill>
                  <a:schemeClr val="bg1"/>
                </a:solidFill>
              </a:rPr>
              <a:t>einem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/>
              <a:t>Schnittstellenvererbung</a:t>
            </a:r>
            <a:r>
              <a:rPr lang="de-DE" sz="2000" noProof="0" dirty="0"/>
              <a:t>:</a:t>
            </a:r>
            <a:br>
              <a:rPr lang="de-DE" sz="2000" noProof="0" dirty="0"/>
            </a:br>
            <a:endParaRPr lang="de-DE" sz="2000" noProof="0" dirty="0"/>
          </a:p>
          <a:p>
            <a:pPr marL="0" indent="0">
              <a:buNone/>
            </a:pPr>
            <a:r>
              <a:rPr lang="de-DE" sz="2000" noProof="0" dirty="0"/>
              <a:t>Wenn die Oberklassen nur </a:t>
            </a:r>
            <a:r>
              <a:rPr lang="de-DE" sz="2000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/>
              <a:t>Implementierungsvererbung</a:t>
            </a:r>
            <a:r>
              <a:rPr lang="de-DE" sz="2000" noProof="0" dirty="0"/>
              <a:t>: </a:t>
            </a:r>
          </a:p>
          <a:p>
            <a:pPr marL="0" indent="0">
              <a:buNone/>
            </a:pPr>
            <a:br>
              <a:rPr lang="de-DE" sz="2000" noProof="0" dirty="0"/>
            </a:br>
            <a:r>
              <a:rPr lang="de-DE" sz="2000" noProof="0" dirty="0"/>
              <a:t>Wird aber von mehreren Oberklassen wirklich </a:t>
            </a:r>
            <a:r>
              <a:rPr lang="de-DE" sz="2000" b="1" noProof="0" dirty="0"/>
              <a:t>Implementierung</a:t>
            </a:r>
            <a:r>
              <a:rPr lang="de-DE" sz="2000" noProof="0" dirty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/>
              <a:t>)</a:t>
            </a:r>
            <a:endParaRPr lang="de-DE" altLang="de-DE" noProof="0" dirty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Online C++-Referenzen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/>
              <a:t>Erläuterung von </a:t>
            </a:r>
            <a:r>
              <a:rPr lang="de-DE" b="1" dirty="0"/>
              <a:t>Best Practices </a:t>
            </a:r>
            <a:r>
              <a:rPr lang="de-DE" dirty="0"/>
              <a:t>und </a:t>
            </a:r>
            <a:r>
              <a:rPr lang="de-DE" b="1" dirty="0"/>
              <a:t>Programmierkonzepten </a:t>
            </a:r>
            <a:r>
              <a:rPr lang="de-DE" dirty="0"/>
              <a:t>für C++</a:t>
            </a:r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Templates</a:t>
            </a:r>
            <a:br>
              <a:rPr lang="de-DE" altLang="de-DE" b="0" noProof="0" dirty="0"/>
            </a:br>
            <a:br>
              <a:rPr lang="de-DE" altLang="de-DE" b="0" noProof="0" dirty="0"/>
            </a:b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Funktionszeiger und Funktionsobjekte</a:t>
            </a:r>
            <a:br>
              <a:rPr lang="de-DE" altLang="de-DE" b="0" noProof="0" dirty="0"/>
            </a:b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Überblick der Standard C++ Library</a:t>
            </a:r>
            <a:br>
              <a:rPr lang="de-DE" altLang="de-DE" b="0" noProof="0" dirty="0"/>
            </a:br>
            <a:br>
              <a:rPr lang="de-DE" altLang="de-DE" b="0" noProof="0"/>
            </a:br>
            <a:endParaRPr lang="de-DE" altLang="de-DE" b="0" noProof="0" dirty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Templates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Generische Programmierung: </a:t>
            </a:r>
            <a:r>
              <a:rPr lang="de-DE" altLang="de-DE" noProof="0" dirty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/>
              <a:t>Ziel</a:t>
            </a:r>
            <a:r>
              <a:rPr lang="en-US" b="1"/>
              <a:t>: </a:t>
            </a:r>
            <a:r>
              <a:rPr lang="en-US" b="1" err="1"/>
              <a:t>Aufzüge</a:t>
            </a:r>
            <a:r>
              <a:rPr lang="en-US" b="1"/>
              <a:t> </a:t>
            </a:r>
            <a:r>
              <a:rPr lang="en-US" b="1" err="1"/>
              <a:t>für</a:t>
            </a:r>
            <a:r>
              <a:rPr lang="en-US" b="1"/>
              <a:t> </a:t>
            </a:r>
            <a:r>
              <a:rPr lang="en-US" b="1" err="1"/>
              <a:t>bestimmte</a:t>
            </a:r>
            <a:r>
              <a:rPr lang="en-US" b="1"/>
              <a:t> </a:t>
            </a:r>
            <a:r>
              <a:rPr lang="en-US" b="1" err="1"/>
              <a:t>Zwecke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/>
              <a:t>Person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Ziel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Lastenaufzug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Reinigungspersonal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Feuerwehr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Speisen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Gleiches Verhalten unabhängig vom Inhalt.</a:t>
            </a: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https://en.wikipedia.org/wiki/Generic_programming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>
              <a:gd name="adj" fmla="val 685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	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	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latin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endParaRPr lang="en-US" sz="1400" b="1" dirty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List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	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NULL;</a:t>
            </a:r>
          </a:p>
          <a:p>
            <a:pPr lvl="1" algn="l"/>
            <a:endParaRPr lang="en-US" sz="1400" b="1" dirty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List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"First address: 0x%p\n"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dirty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"First content: '%s'\n"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Expliziter Cast nötig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Typinformation geht verloren </a:t>
            </a:r>
            <a:r>
              <a:rPr lang="de-DE">
                <a:solidFill>
                  <a:schemeClr val="bg1"/>
                </a:solidFill>
              </a:rPr>
              <a:t>– so ähnlich wie bei Java-Listen vor den Generics</a:t>
            </a: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Templates in C++: </a:t>
            </a:r>
            <a:r>
              <a:rPr lang="de-DE" altLang="de-DE" noProof="0" dirty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>
                <a:solidFill>
                  <a:schemeClr val="bg1"/>
                </a:solidFill>
              </a:rPr>
              <a:t>parametrisieren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(= "Platzhalter")</a:t>
            </a: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generiert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("textuelle Ersetzung der Platzhalter")</a:t>
            </a: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 dirty="0"/>
              <a:t>C++-Templates induzieren ein </a:t>
            </a:r>
            <a:r>
              <a:rPr lang="de-DE" b="1" dirty="0"/>
              <a:t>implizites "Interface" durch die Art der Verwendung </a:t>
            </a:r>
            <a:r>
              <a:rPr lang="de-DE" dirty="0"/>
              <a:t>der generischen Typparameter</a:t>
            </a:r>
          </a:p>
          <a:p>
            <a:endParaRPr lang="de-DE" dirty="0"/>
          </a:p>
          <a:p>
            <a:r>
              <a:rPr lang="de-DE" dirty="0"/>
              <a:t>Beim Anlegen von </a:t>
            </a:r>
            <a:r>
              <a:rPr lang="de-DE" dirty="0" err="1"/>
              <a:t>templates</a:t>
            </a:r>
            <a:r>
              <a:rPr lang="de-DE" dirty="0"/>
              <a:t> sind </a:t>
            </a:r>
            <a:r>
              <a:rPr lang="de-DE" b="1" dirty="0" err="1">
                <a:latin typeface="Consolas" panose="020B0609020204030204" pitchFamily="49" charset="0"/>
              </a:rPr>
              <a:t>typename</a:t>
            </a:r>
            <a:r>
              <a:rPr lang="de-DE" dirty="0"/>
              <a:t> und </a:t>
            </a:r>
            <a:r>
              <a:rPr lang="de-DE" b="1" dirty="0" err="1">
                <a:latin typeface="Consolas" panose="020B0609020204030204" pitchFamily="49" charset="0"/>
              </a:rPr>
              <a:t>class</a:t>
            </a:r>
            <a:r>
              <a:rPr lang="de-DE" dirty="0"/>
              <a:t> als Schlüsselwörter möglich und bis auf wenige Ausnahmen gleichwertig.</a:t>
            </a:r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typename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T = Person&gt;</a:t>
            </a:r>
            <a:b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"~Elevator()"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Adding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with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	   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.push_back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Beispiel: Template-Klasse </a:t>
            </a:r>
            <a:r>
              <a:rPr lang="de-DE" alt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/>
              <a:t>Durch die Belegung des Typparameters (hier: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/>
              <a:t>) entsteht eine (neue</a:t>
            </a:r>
            <a:r>
              <a:rPr lang="de-DE" noProof="0"/>
              <a:t>) </a:t>
            </a:r>
            <a:r>
              <a:rPr lang="de-DE"/>
              <a:t>Belegung </a:t>
            </a:r>
            <a:r>
              <a:rPr lang="de-DE" noProof="0"/>
              <a:t>des Klassentemplates (sog. </a:t>
            </a:r>
            <a:r>
              <a:rPr lang="de-DE" b="1" noProof="0"/>
              <a:t>Spezialisierung</a:t>
            </a:r>
            <a:r>
              <a:rPr lang="de-DE" noProof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&lt;&gt;</a:t>
            </a:r>
            <a:b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"~Elevator()"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Adding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with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	   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."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.push_back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Template-Spezialisierung: </a:t>
            </a:r>
            <a:r>
              <a:rPr lang="de-DE" alt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main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()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latin typeface="Consolas" pitchFamily="49" charset="0"/>
              </a:rPr>
              <a:t>&lt;&gt; </a:t>
            </a:r>
            <a:r>
              <a:rPr lang="de-DE" altLang="de-DE" sz="1200" b="0" dirty="0" err="1">
                <a:latin typeface="Consolas" pitchFamily="49" charset="0"/>
              </a:rPr>
              <a:t>myElevator</a:t>
            </a:r>
            <a:r>
              <a:rPr lang="de-DE" altLang="de-DE" sz="1200" b="0" dirty="0"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Template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Verwendungsstelle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Spezialisiertes Template</a:t>
            </a:r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Unterschiedliche Rückgabetypen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Function</a:t>
            </a:r>
            <a:r>
              <a:rPr lang="de-DE" altLang="de-DE" noProof="0" dirty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*start,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*end, std::</a:t>
            </a:r>
            <a:r>
              <a:rPr lang="en-US" altLang="de-DE" sz="14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total += start-&gt;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++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"Total weight of "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 is "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Mehrere Typparameter </a:t>
            </a:r>
            <a:r>
              <a:rPr lang="de-DE">
                <a:solidFill>
                  <a:schemeClr val="bg1"/>
                </a:solidFill>
              </a:rPr>
              <a:t>möglich (auch bei Klassen-Templates)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+ 2,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                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Defaulttyp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i="1">
                <a:solidFill>
                  <a:schemeClr val="bg1"/>
                </a:solidFill>
              </a:rPr>
              <a:t>Person</a:t>
            </a:r>
            <a:r>
              <a:rPr lang="de-DE">
                <a:solidFill>
                  <a:schemeClr val="bg1"/>
                </a:solidFill>
              </a:rPr>
              <a:t> 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werden (anders als bei Java)</a:t>
            </a: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C++-FAQ (</a:t>
            </a:r>
            <a:r>
              <a:rPr lang="de-DE" noProof="0" dirty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/>
              <a:t>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/>
              <a:t>Template-Code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/>
              <a:t>Induzierte Schnittstellen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617327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*start,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total += start-&gt;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++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"Total weight of "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 is "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// 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// 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3201541" y="4472417"/>
            <a:ext cx="1442467" cy="7662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65819" y="3244461"/>
            <a:ext cx="2894213" cy="9007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/>
              <a:t>FunktionsZeiger</a:t>
            </a:r>
            <a:r>
              <a:rPr lang="de-DE"/>
              <a:t> und</a:t>
            </a:r>
            <a:r>
              <a:rPr lang="de-DE" noProof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Funktionszeiger: Beispiel (I)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tic();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for 100 iterations: "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for 1000 iterations: "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Methode, um die Laufzeit von Funktionen zu messen.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Allerdings</a:t>
            </a:r>
            <a:r>
              <a:rPr lang="de-DE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>
                <a:solidFill>
                  <a:schemeClr val="bg1"/>
                </a:solidFill>
              </a:rPr>
              <a:t>-Parameter und </a:t>
            </a:r>
            <a:r>
              <a:rPr lang="de-DE" err="1">
                <a:solidFill>
                  <a:schemeClr val="bg1"/>
                </a:solidFill>
              </a:rPr>
              <a:t>void</a:t>
            </a:r>
            <a:r>
              <a:rPr lang="de-DE">
                <a:solidFill>
                  <a:schemeClr val="bg1"/>
                </a:solidFill>
              </a:rPr>
              <a:t> als Rückgabewert haben.</a:t>
            </a: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Funktionszeiger: Beispiel (II)</a:t>
            </a:r>
            <a:endParaRPr lang="de-DE" altLang="de-DE" noProof="0" dirty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899804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>
                <a:solidFill>
                  <a:srgbClr val="339933"/>
                </a:solidFill>
                <a:latin typeface="Consolas" pitchFamily="49" charset="0"/>
              </a:rPr>
              <a:t>/* </a:t>
            </a:r>
            <a:r>
              <a:rPr lang="en-US" altLang="de-DE" sz="1400" b="0" dirty="0" err="1">
                <a:solidFill>
                  <a:srgbClr val="339933"/>
                </a:solidFill>
                <a:latin typeface="Consolas" pitchFamily="49" charset="0"/>
              </a:rPr>
              <a:t>Äquivalent</a:t>
            </a:r>
            <a:r>
              <a:rPr lang="en-US" altLang="de-DE" sz="1400" b="0" dirty="0">
                <a:solidFill>
                  <a:srgbClr val="339933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339933"/>
                </a:solidFill>
                <a:latin typeface="Consolas" pitchFamily="49" charset="0"/>
              </a:rPr>
              <a:t>zu</a:t>
            </a:r>
            <a:r>
              <a:rPr lang="en-US" altLang="de-DE" sz="1400" b="0" dirty="0">
                <a:solidFill>
                  <a:srgbClr val="339933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339933"/>
                </a:solidFill>
                <a:latin typeface="Consolas" pitchFamily="49" charset="0"/>
              </a:rPr>
              <a:t>	 * while(begin != end)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339933"/>
                </a:solidFill>
                <a:latin typeface="Consolas" pitchFamily="49" charset="0"/>
              </a:rPr>
              <a:t>	 *	function(*begin);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339933"/>
                </a:solidFill>
                <a:latin typeface="Consolas" pitchFamily="49" charset="0"/>
              </a:rPr>
              <a:t>	 *	++begin;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339933"/>
                </a:solidFill>
                <a:latin typeface="Consolas" pitchFamily="49" charset="0"/>
              </a:rPr>
              <a:t>	 */}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s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(a &gt; 100 || a &lt; 0)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std::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 is not a valid age!"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std::</a:t>
            </a:r>
            <a:r>
              <a:rPr lang="en-US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dirty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dirty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07160" y="5079293"/>
            <a:ext cx="3595687" cy="1289757"/>
          </a:xfrm>
          <a:prstGeom prst="wedgeRoundRectCallout">
            <a:avLst>
              <a:gd name="adj1" fmla="val -72625"/>
              <a:gd name="adj2" fmla="val 98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Klassen oder Schnittstellen 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not a valid age!"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std::</a:t>
            </a:r>
            <a:r>
              <a:rPr lang="en-US" altLang="de-DE" sz="1400" b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fp2(500);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Instanziierung 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 der Variable</a:t>
            </a: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Der </a:t>
            </a:r>
            <a:r>
              <a:rPr lang="de-DE" noProof="0" dirty="0"/>
              <a:t>Fluch des Most </a:t>
            </a:r>
            <a:r>
              <a:rPr lang="de-DE" noProof="0" dirty="0" err="1"/>
              <a:t>Vexing</a:t>
            </a:r>
            <a:r>
              <a:rPr lang="de-DE" noProof="0" dirty="0"/>
              <a:t> Parse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Warum</a:t>
            </a:r>
            <a:r>
              <a:rPr lang="de-DE" noProof="0" dirty="0"/>
              <a:t> funktioniert das Folgende nicht?</a:t>
            </a:r>
          </a:p>
          <a:p>
            <a:endParaRPr lang="de-DE" noProof="0" dirty="0"/>
          </a:p>
          <a:p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r>
              <a:rPr lang="de-DE" b="1" noProof="0" dirty="0"/>
              <a:t>Fehlermeldung</a:t>
            </a:r>
            <a:r>
              <a:rPr lang="de-DE" noProof="0" dirty="0"/>
              <a:t>: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Grund</a:t>
            </a:r>
            <a:r>
              <a:rPr lang="de-DE" noProof="0" dirty="0"/>
              <a:t>: Der C++-Compiler interpretiert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/>
              <a:t> als einen Funktionszeiger, der auf eine parameterlose,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/>
              <a:t>-zurückgebende Funktion zeigt.</a:t>
            </a:r>
          </a:p>
          <a:p>
            <a:r>
              <a:rPr lang="de-DE" b="1" noProof="0" dirty="0"/>
              <a:t>Lösung:</a:t>
            </a:r>
            <a:r>
              <a:rPr lang="de-DE" noProof="0" dirty="0"/>
              <a:t> Klammern weglassen oder Initialisierungsliste (ab C++11)</a:t>
            </a:r>
            <a:br>
              <a:rPr lang="de-DE" noProof="0" dirty="0"/>
            </a:br>
            <a:br>
              <a:rPr lang="de-DE" noProof="0" dirty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https://en.wikipedia.org/wiki/Most_vexing_parse</a:t>
            </a:r>
            <a:r>
              <a:rPr lang="de-DE" altLang="de-DE" sz="1200" b="0"/>
              <a:t> 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b3{};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711653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Funktoren und </a:t>
            </a:r>
            <a:r>
              <a:rPr lang="de-DE" altLang="de-DE" noProof="0" dirty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Ein </a:t>
            </a:r>
            <a:r>
              <a:rPr lang="de-DE" b="1"/>
              <a:t>Funktor</a:t>
            </a:r>
            <a:r>
              <a:rPr lang="de-DE"/>
              <a:t> ist eine Klasse, die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"user"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":~ /$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            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bleibt hier identisch, 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erlaubt, Objekte mit Funktionssyntax anzusprechen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Konfigurierbares Präfix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(Hier ohne Setter).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Funktionszeiger und Funktoren: </a:t>
            </a:r>
            <a:r>
              <a:rPr lang="de-DE" altLang="de-DE" noProof="0" dirty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/>
              <a:t>Standard Template Library (STL)</a:t>
            </a:r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C++ online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Man kann C++-Code auch online testen:</a:t>
            </a:r>
          </a:p>
          <a:p>
            <a:pPr marL="514350" lvl="1" indent="-342900"/>
            <a:r>
              <a:rPr lang="de-DE" dirty="0">
                <a:hlinkClick r:id="rId2"/>
              </a:rPr>
              <a:t>https://www.onlinegdb.com/</a:t>
            </a:r>
            <a:endParaRPr lang="de-DE" dirty="0">
              <a:hlinkClick r:id="rId3"/>
            </a:endParaRPr>
          </a:p>
          <a:p>
            <a:pPr marL="520700" indent="-342900"/>
            <a:r>
              <a:rPr lang="de-DE" noProof="0" dirty="0">
                <a:hlinkClick r:id="rId3"/>
              </a:rPr>
              <a:t>http://cpp.sh</a:t>
            </a:r>
            <a:endParaRPr lang="de-DE" noProof="0" dirty="0"/>
          </a:p>
          <a:p>
            <a:pPr marL="520700" indent="-342900"/>
            <a:r>
              <a:rPr lang="de-DE" noProof="0" dirty="0">
                <a:hlinkClick r:id="rId4"/>
              </a:rPr>
              <a:t>https://www.tutorialspoint.com/compile_cpp11_online.php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sequence.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have 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STL-weite Konvention </a:t>
            </a:r>
            <a:r>
              <a:rPr lang="de-DE">
                <a:solidFill>
                  <a:schemeClr val="bg1"/>
                </a:solidFill>
              </a:rPr>
              <a:t>zur Nutzung von </a:t>
            </a:r>
            <a:r>
              <a:rPr lang="de-DE" err="1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400" b="0">
                <a:latin typeface="Consolas" pitchFamily="49" charset="0"/>
              </a:rPr>
            </a:br>
            <a:br>
              <a:rPr lang="de-DE" altLang="de-DE" sz="1400" b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std::copy(numbers,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std::back_inserter(result));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        std::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&gt;(std::cout,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Unary function that accepts an element in the range as argument, and returns 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a 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element 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   	The 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This 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>
                <a:solidFill>
                  <a:schemeClr val="bg1"/>
                </a:solidFill>
              </a:rPr>
              <a:t>, aber ein Prädikat  definiert, was </a:t>
            </a:r>
            <a:r>
              <a:rPr lang="de-DE" b="1">
                <a:solidFill>
                  <a:schemeClr val="bg1"/>
                </a:solidFill>
              </a:rPr>
              <a:t>ausgelassen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wird.</a:t>
            </a:r>
            <a:r>
              <a:rPr lang="de-DE" i="1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% 2 ==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Funktionszeiger</a:t>
            </a:r>
            <a:r>
              <a:rPr lang="de-DE">
                <a:solidFill>
                  <a:schemeClr val="bg1"/>
                </a:solidFill>
              </a:rPr>
              <a:t> 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>
                <a:solidFill>
                  <a:schemeClr val="bg1"/>
                </a:solidFill>
              </a:rPr>
              <a:t> entscheidet 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b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</a:br>
            <a:b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	 &gt;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std::priority_queue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			// 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std::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 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 ascending(numbers,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			// 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/>
              <a:t>Mächtig</a:t>
            </a:r>
            <a:r>
              <a:rPr lang="de-DE" altLang="de-DE" b="0" noProof="0" dirty="0"/>
              <a:t>, </a:t>
            </a:r>
            <a:r>
              <a:rPr lang="de-DE" altLang="de-DE" b="1" noProof="0" dirty="0"/>
              <a:t>effizient</a:t>
            </a:r>
            <a:r>
              <a:rPr lang="de-DE" altLang="de-DE" b="0" noProof="0" dirty="0"/>
              <a:t>, </a:t>
            </a:r>
            <a:r>
              <a:rPr lang="de-DE" altLang="de-DE" b="1" noProof="0" dirty="0"/>
              <a:t>ausgereift</a:t>
            </a:r>
            <a:r>
              <a:rPr lang="de-DE" altLang="de-DE" b="0" noProof="0" dirty="0"/>
              <a:t> und </a:t>
            </a:r>
            <a:r>
              <a:rPr lang="de-DE" altLang="de-DE" b="1" noProof="0" dirty="0"/>
              <a:t>gut dokumentiert </a:t>
            </a:r>
          </a:p>
          <a:p>
            <a:endParaRPr lang="de-DE" altLang="de-DE" b="0" noProof="0" dirty="0"/>
          </a:p>
          <a:p>
            <a:r>
              <a:rPr lang="de-DE" altLang="de-DE" b="0" noProof="0" dirty="0"/>
              <a:t>Anspruchsvoll </a:t>
            </a:r>
            <a:r>
              <a:rPr lang="de-DE" altLang="de-DE" b="0" noProof="0"/>
              <a:t>zu erlernen </a:t>
            </a:r>
            <a:r>
              <a:rPr lang="de-DE" altLang="de-DE" b="0" noProof="0" dirty="0"/>
              <a:t>(erfordert Wissen über Templates, Funktoren</a:t>
            </a:r>
            <a:r>
              <a:rPr lang="de-DE" altLang="de-DE" b="0" noProof="0"/>
              <a:t>, Iteratoren, </a:t>
            </a:r>
            <a:r>
              <a:rPr lang="de-DE" altLang="de-DE" b="0" noProof="0" dirty="0"/>
              <a:t>…)</a:t>
            </a:r>
          </a:p>
          <a:p>
            <a:endParaRPr lang="de-DE" altLang="de-DE" b="0" noProof="0" dirty="0"/>
          </a:p>
          <a:p>
            <a:r>
              <a:rPr lang="de-DE" altLang="de-DE" b="1" noProof="0" dirty="0" err="1"/>
              <a:t>Boost</a:t>
            </a:r>
            <a:r>
              <a:rPr lang="de-DE" altLang="de-DE" noProof="0" dirty="0"/>
              <a:t> </a:t>
            </a:r>
            <a:r>
              <a:rPr lang="de-DE" altLang="de-DE" b="0" noProof="0" dirty="0"/>
              <a:t>als "Brutkasten" für die nächsten Standards</a:t>
            </a:r>
          </a:p>
          <a:p>
            <a:endParaRPr lang="de-DE" altLang="de-DE" b="0" noProof="0" dirty="0"/>
          </a:p>
          <a:p>
            <a:r>
              <a:rPr lang="de-DE" altLang="de-DE" b="0" noProof="0" dirty="0"/>
              <a:t>Vielleicht sogar als </a:t>
            </a:r>
            <a:r>
              <a:rPr lang="de-DE" altLang="de-DE" b="1" noProof="0" dirty="0"/>
              <a:t>der Vorteil</a:t>
            </a:r>
            <a:r>
              <a:rPr lang="de-DE" altLang="de-DE" noProof="0" dirty="0"/>
              <a:t> </a:t>
            </a:r>
            <a:r>
              <a:rPr lang="de-DE" altLang="de-DE" b="0" noProof="0" dirty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C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Ziele des C-Teils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Die Eigenheiten von (Embedded) C </a:t>
            </a:r>
            <a:r>
              <a:rPr lang="de-DE" b="1" noProof="0"/>
              <a:t>kennenlernen.</a:t>
            </a:r>
          </a:p>
          <a:p>
            <a:pPr marL="0" indent="0">
              <a:buNone/>
            </a:pPr>
            <a:endParaRPr lang="de-DE" b="1" noProof="0" dirty="0"/>
          </a:p>
          <a:p>
            <a:r>
              <a:rPr lang="de-DE" b="1" noProof="0" dirty="0"/>
              <a:t>Unterschiede zu C++</a:t>
            </a:r>
            <a:r>
              <a:rPr lang="de-DE" noProof="0" dirty="0"/>
              <a:t>: Was macht C anders als </a:t>
            </a:r>
            <a:r>
              <a:rPr lang="de-DE" noProof="0"/>
              <a:t>C++?</a:t>
            </a:r>
          </a:p>
          <a:p>
            <a:endParaRPr lang="de-DE" noProof="0" dirty="0"/>
          </a:p>
          <a:p>
            <a:r>
              <a:rPr lang="de-DE" b="1" noProof="0" dirty="0"/>
              <a:t>Bitoperationen</a:t>
            </a:r>
            <a:r>
              <a:rPr lang="de-DE" noProof="0" dirty="0"/>
              <a:t>: Bits setzen, löschen, "kippen", "</a:t>
            </a:r>
            <a:r>
              <a:rPr lang="de-DE" noProof="0"/>
              <a:t>verschieben" (auch für C++)</a:t>
            </a:r>
          </a:p>
          <a:p>
            <a:endParaRPr lang="de-DE" noProof="0" dirty="0"/>
          </a:p>
          <a:p>
            <a:r>
              <a:rPr lang="de-DE" b="1" noProof="0"/>
              <a:t>Peripherie und Speicher</a:t>
            </a:r>
            <a:r>
              <a:rPr lang="de-DE" noProof="0"/>
              <a:t>: </a:t>
            </a:r>
            <a:r>
              <a:rPr lang="de-DE" noProof="0" dirty="0"/>
              <a:t>lesen/schreiben, </a:t>
            </a:r>
            <a:r>
              <a:rPr lang="de-DE" noProof="0"/>
              <a:t>Memory-</a:t>
            </a:r>
            <a:r>
              <a:rPr lang="de-DE" noProof="0" err="1"/>
              <a:t>mapped</a:t>
            </a:r>
            <a:r>
              <a:rPr lang="de-DE" noProof="0"/>
              <a:t> I/O,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/>
              <a:t> </a:t>
            </a:r>
            <a:r>
              <a:rPr lang="de-DE" noProof="0" dirty="0"/>
              <a:t>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Unterschiede von C und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/>
              <a:t>C-Standardbibliothek </a:t>
            </a:r>
            <a:r>
              <a:rPr lang="de-DE" b="1" noProof="0" dirty="0"/>
              <a:t>ist eingebettet in C++-Standardbibliothek </a:t>
            </a:r>
          </a:p>
          <a:p>
            <a:pPr lvl="1"/>
            <a:r>
              <a:rPr lang="de-DE" noProof="0" dirty="0"/>
              <a:t>Relativ umfangreich (</a:t>
            </a:r>
            <a:r>
              <a:rPr lang="de-DE" noProof="0" dirty="0" err="1"/>
              <a:t>Stringmanipulation</a:t>
            </a:r>
            <a:r>
              <a:rPr lang="de-DE" noProof="0" dirty="0"/>
              <a:t>, </a:t>
            </a:r>
            <a:r>
              <a:rPr lang="de-DE" noProof="0" dirty="0" err="1"/>
              <a:t>printf</a:t>
            </a:r>
            <a:r>
              <a:rPr lang="de-DE" noProof="0" dirty="0"/>
              <a:t>,…)</a:t>
            </a:r>
          </a:p>
          <a:p>
            <a:pPr lvl="1"/>
            <a:r>
              <a:rPr lang="de-DE" noProof="0" dirty="0"/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/>
              <a:t> oder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Limitierungen</a:t>
            </a:r>
          </a:p>
          <a:p>
            <a:pPr lvl="1" defTabSz="747713"/>
            <a:r>
              <a:rPr lang="de-DE" noProof="0" dirty="0"/>
              <a:t>Keine Objektorientierung (Vererbung, Klassen,…) </a:t>
            </a:r>
            <a:r>
              <a:rPr lang="de-DE" noProof="0" dirty="0">
                <a:sym typeface="Wingdings" panose="05000000000000000000" pitchFamily="2" charset="2"/>
              </a:rPr>
              <a:t> Nur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/>
              <a:t>Keine </a:t>
            </a:r>
            <a:r>
              <a:rPr lang="de-DE" noProof="0"/>
              <a:t>Namensräume 	</a:t>
            </a:r>
            <a:r>
              <a:rPr lang="de-DE" noProof="0">
                <a:sym typeface="Wingdings" panose="05000000000000000000" pitchFamily="2" charset="2"/>
              </a:rPr>
              <a:t> </a:t>
            </a:r>
            <a:r>
              <a:rPr lang="de-DE" noProof="0" dirty="0"/>
              <a:t>Sichtbarkeit über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/>
          </a:p>
          <a:p>
            <a:pPr lvl="1" defTabSz="747713"/>
            <a:r>
              <a:rPr lang="de-DE" noProof="0"/>
              <a:t>Keine String-Klasse 	</a:t>
            </a:r>
            <a:r>
              <a:rPr lang="de-DE" noProof="0">
                <a:sym typeface="Wingdings" panose="05000000000000000000" pitchFamily="2" charset="2"/>
              </a:rPr>
              <a:t></a:t>
            </a:r>
            <a:r>
              <a:rPr lang="de-DE" noProof="0"/>
              <a:t> </a:t>
            </a:r>
            <a:r>
              <a:rPr lang="de-DE" noProof="0" dirty="0"/>
              <a:t>nur nullterminierte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-Arrays (vgl. Parameterübergabe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/>
              <a:t>)</a:t>
            </a:r>
          </a:p>
          <a:p>
            <a:pPr lvl="1" defTabSz="747713"/>
            <a:r>
              <a:rPr lang="de-DE" noProof="0"/>
              <a:t>Keine Templates 	</a:t>
            </a:r>
            <a:r>
              <a:rPr lang="de-DE" noProof="0">
                <a:sym typeface="Wingdings" panose="05000000000000000000" pitchFamily="2" charset="2"/>
              </a:rPr>
              <a:t> Ausweichen über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/>
              <a:t>Keine Referenzen 	</a:t>
            </a:r>
            <a:r>
              <a:rPr lang="de-DE" noProof="0">
                <a:sym typeface="Wingdings" panose="05000000000000000000" pitchFamily="2" charset="2"/>
              </a:rPr>
              <a:t> nur Pointer und Werte</a:t>
            </a:r>
            <a:endParaRPr lang="de-DE" noProof="0" dirty="0"/>
          </a:p>
          <a:p>
            <a:pPr lvl="1" defTabSz="747713"/>
            <a:r>
              <a:rPr lang="de-DE" noProof="0"/>
              <a:t>Keine Exceptions 	</a:t>
            </a:r>
            <a:r>
              <a:rPr lang="de-DE" noProof="0">
                <a:sym typeface="Wingdings" panose="05000000000000000000" pitchFamily="2" charset="2"/>
              </a:rPr>
              <a:t> Error Codes (int)</a:t>
            </a:r>
            <a:endParaRPr lang="de-DE" noProof="0" dirty="0"/>
          </a:p>
          <a:p>
            <a:pPr lvl="1"/>
            <a:endParaRPr lang="de-DE" noProof="0" dirty="0"/>
          </a:p>
          <a:p>
            <a:r>
              <a:rPr lang="de-DE" b="1" noProof="0" dirty="0"/>
              <a:t>Unterschiede</a:t>
            </a:r>
          </a:p>
          <a:p>
            <a:pPr lvl="1"/>
            <a:r>
              <a:rPr lang="de-DE" b="1" noProof="0" dirty="0"/>
              <a:t>Konstanten</a:t>
            </a:r>
            <a:r>
              <a:rPr lang="de-DE" noProof="0" dirty="0"/>
              <a:t> wurden </a:t>
            </a:r>
            <a:r>
              <a:rPr lang="de-DE" b="1" noProof="0" dirty="0"/>
              <a:t>früher</a:t>
            </a:r>
            <a:r>
              <a:rPr lang="de-DE" noProof="0" dirty="0"/>
              <a:t> mittels Präprozessor-Direktiven abgelegt</a:t>
            </a:r>
          </a:p>
          <a:p>
            <a:pPr lvl="2"/>
            <a:r>
              <a:rPr lang="de-DE" noProof="0" dirty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/>
              <a:t> – gleiche Benennungskonvention ist kein Zufall.</a:t>
            </a:r>
          </a:p>
          <a:p>
            <a:pPr lvl="1"/>
            <a:r>
              <a:rPr lang="de-DE" b="1" noProof="0" dirty="0"/>
              <a:t>Leere Parameterliste</a:t>
            </a:r>
            <a:r>
              <a:rPr lang="de-DE" noProof="0" dirty="0"/>
              <a:t>: "</a:t>
            </a:r>
            <a:r>
              <a:rPr lang="de-DE" noProof="0" dirty="0" err="1"/>
              <a:t>don't</a:t>
            </a:r>
            <a:r>
              <a:rPr lang="de-DE" noProof="0" dirty="0"/>
              <a:t> care" </a:t>
            </a: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>
                <a:sym typeface="Wingdings" panose="05000000000000000000" pitchFamily="2" charset="2"/>
              </a:rPr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>
                <a:sym typeface="Wingdings" panose="05000000000000000000" pitchFamily="2" charset="2"/>
              </a:rPr>
              <a:t> 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/>
              <a:t>Konventionen</a:t>
            </a:r>
            <a:r>
              <a:rPr lang="de-DE" noProof="0" dirty="0"/>
              <a:t> für Dateiendungen: .c/.h statt .</a:t>
            </a:r>
            <a:r>
              <a:rPr lang="de-DE" noProof="0" dirty="0" err="1"/>
              <a:t>cpp</a:t>
            </a:r>
            <a:r>
              <a:rPr lang="de-DE" noProof="0" dirty="0"/>
              <a:t>/.</a:t>
            </a:r>
            <a:r>
              <a:rPr lang="de-DE" noProof="0" dirty="0" err="1"/>
              <a:t>hpp</a:t>
            </a:r>
            <a:endParaRPr lang="de-DE" noProof="0" dirty="0"/>
          </a:p>
          <a:p>
            <a:pPr lvl="1"/>
            <a:r>
              <a:rPr lang="de-DE" b="1" noProof="0" dirty="0"/>
              <a:t>Speicherverwaltung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/>
              <a:t>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/>
              <a:t> statt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/>
              <a:t>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noProof="0" dirty="0"/>
              <a:t>Bruce Eckel: </a:t>
            </a:r>
            <a:r>
              <a:rPr lang="en-US" altLang="de-DE" dirty="0"/>
              <a:t>Thinking</a:t>
            </a:r>
            <a:r>
              <a:rPr lang="de-DE" altLang="de-DE" noProof="0" dirty="0"/>
              <a:t> in C++ (frei verfügbar </a:t>
            </a:r>
            <a:r>
              <a:rPr lang="de-DE" altLang="de-DE" noProof="0" dirty="0">
                <a:hlinkClick r:id="rId2"/>
              </a:rPr>
              <a:t>https://www.micc.unifi.it/bertini/download/programmazione/TICPP-2nd-ed-Vol-two-printed.pdf</a:t>
            </a:r>
            <a:r>
              <a:rPr lang="de-DE" altLang="de-DE" noProof="0" dirty="0"/>
              <a:t>)</a:t>
            </a:r>
          </a:p>
          <a:p>
            <a:r>
              <a:rPr lang="de-DE" altLang="de-DE" noProof="0" dirty="0"/>
              <a:t>Mike Banahan: The C Book (frei verfügbar: </a:t>
            </a:r>
            <a:r>
              <a:rPr lang="de-DE" altLang="de-DE" noProof="0" dirty="0">
                <a:hlinkClick r:id="rId3"/>
              </a:rPr>
              <a:t>http://publications.gbdirect.co.uk/c_book/</a:t>
            </a:r>
            <a:r>
              <a:rPr lang="de-DE" altLang="de-DE" noProof="0" dirty="0"/>
              <a:t> )</a:t>
            </a:r>
          </a:p>
          <a:p>
            <a:r>
              <a:rPr lang="de-DE" altLang="de-DE" dirty="0"/>
              <a:t>Expert C </a:t>
            </a:r>
            <a:r>
              <a:rPr lang="de-DE" altLang="de-DE" dirty="0" err="1"/>
              <a:t>Programming</a:t>
            </a:r>
            <a:r>
              <a:rPr lang="de-DE" altLang="de-DE" dirty="0"/>
              <a:t>: Deep C Secrets, Peter van der Linden, </a:t>
            </a:r>
            <a:r>
              <a:rPr lang="de-DE" altLang="de-DE" dirty="0" err="1"/>
              <a:t>Prentice</a:t>
            </a:r>
            <a:r>
              <a:rPr lang="de-DE" altLang="de-DE" dirty="0"/>
              <a:t> Hall 1997 (frei verfügbar: </a:t>
            </a:r>
            <a:r>
              <a:rPr lang="de-DE" altLang="de-DE" dirty="0">
                <a:hlinkClick r:id="rId4"/>
              </a:rPr>
              <a:t>http://www.electroons.com/8051/ebooks/expert%20C%20programming.pdf</a:t>
            </a:r>
            <a:r>
              <a:rPr lang="de-DE" altLang="de-DE" dirty="0"/>
              <a:t> )</a:t>
            </a:r>
            <a:endParaRPr lang="de-DE" altLang="de-DE" noProof="0" dirty="0"/>
          </a:p>
          <a:p>
            <a:r>
              <a:rPr lang="de-DE" altLang="de-DE" noProof="0" dirty="0"/>
              <a:t>Scott Meyers: </a:t>
            </a:r>
            <a:r>
              <a:rPr lang="en-US" altLang="de-DE" dirty="0"/>
              <a:t>Effective</a:t>
            </a:r>
            <a:r>
              <a:rPr lang="de-DE" altLang="de-DE" noProof="0" dirty="0"/>
              <a:t> C++ &amp; More Effective C++</a:t>
            </a:r>
          </a:p>
          <a:p>
            <a:r>
              <a:rPr lang="de-DE" altLang="de-DE" noProof="0" dirty="0"/>
              <a:t>Helmut Schellong: Moderne C Programmierung [Springer]</a:t>
            </a:r>
          </a:p>
          <a:p>
            <a:r>
              <a:rPr lang="de-DE" altLang="de-DE" noProof="0" dirty="0"/>
              <a:t>Ralf Schneeweiß: Moderne C++ Programmierung [Springer]</a:t>
            </a:r>
          </a:p>
          <a:p>
            <a:r>
              <a:rPr lang="de-DE" altLang="de-DE" noProof="0" dirty="0"/>
              <a:t>Jürgen Wolf: Grundkurs C [Galileo] &amp;  Grundkurs C++ [Galileo]</a:t>
            </a:r>
          </a:p>
          <a:p>
            <a:r>
              <a:rPr lang="de-DE" altLang="de-DE" noProof="0" dirty="0"/>
              <a:t>Bjarne Stroustrup: Einführung in die Programmierung mit C++</a:t>
            </a:r>
          </a:p>
          <a:p>
            <a:r>
              <a:rPr lang="de-DE" altLang="de-DE" noProof="0" dirty="0"/>
              <a:t>TU München: Grundkurs C/C++</a:t>
            </a:r>
            <a:br>
              <a:rPr lang="de-DE" altLang="de-DE" noProof="0" dirty="0"/>
            </a:br>
            <a:r>
              <a:rPr lang="de-DE" altLang="de-DE" noProof="0" dirty="0">
                <a:hlinkClick r:id="rId5"/>
              </a:rPr>
              <a:t>http://www.ldv.ei.tum.de/lehre/grundkurs-c/</a:t>
            </a:r>
            <a:endParaRPr lang="de-DE" altLang="de-DE" noProof="0" dirty="0"/>
          </a:p>
          <a:p>
            <a:r>
              <a:rPr lang="de-DE" noProof="0" dirty="0"/>
              <a:t>Heinz Tschabitscher: Einführung in C++</a:t>
            </a:r>
            <a:br>
              <a:rPr lang="de-DE" noProof="0" dirty="0"/>
            </a:br>
            <a:r>
              <a:rPr lang="de-DE" noProof="0" dirty="0">
                <a:hlinkClick r:id="rId6"/>
              </a:rPr>
              <a:t>http://ladedu.com/cpp/zum_mitnehmen/cpp_einf.pdf</a:t>
            </a:r>
            <a:r>
              <a:rPr lang="de-DE" noProof="0" dirty="0"/>
              <a:t> </a:t>
            </a:r>
          </a:p>
          <a:p>
            <a:r>
              <a:rPr lang="de-DE" noProof="0" dirty="0"/>
              <a:t>LearnCPP.com </a:t>
            </a:r>
            <a:r>
              <a:rPr lang="de-DE" noProof="0" dirty="0">
                <a:hlinkClick r:id="rId7"/>
              </a:rPr>
              <a:t>http://www.learncpp.com/</a:t>
            </a:r>
            <a:endParaRPr lang="de-DE" noProof="0" dirty="0"/>
          </a:p>
          <a:p>
            <a:r>
              <a:rPr lang="de-DE" noProof="0" dirty="0"/>
              <a:t>CProgramming.com </a:t>
            </a:r>
            <a:r>
              <a:rPr lang="de-DE" noProof="0" dirty="0">
                <a:hlinkClick r:id="rId8"/>
              </a:rPr>
              <a:t>http://www.cprogramming.com/</a:t>
            </a:r>
            <a:r>
              <a:rPr lang="de-DE" noProof="0" dirty="0"/>
              <a:t> </a:t>
            </a:r>
          </a:p>
          <a:p>
            <a:r>
              <a:rPr lang="de-DE" altLang="de-DE" noProof="0" dirty="0"/>
              <a:t>Google C++ Style Guide: </a:t>
            </a:r>
            <a:r>
              <a:rPr lang="de-DE" altLang="de-DE" noProof="0" dirty="0">
                <a:hlinkClick r:id="rId9"/>
              </a:rPr>
              <a:t>https://google.github.io/styleguide/cppguide.html</a:t>
            </a:r>
            <a:r>
              <a:rPr lang="de-DE" altLang="de-DE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Bits und Bytes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/>
              <a:t>In Embedded C wird oft </a:t>
            </a:r>
            <a:r>
              <a:rPr lang="de-DE" b="1" noProof="0" dirty="0"/>
              <a:t>auf einzelnen Bits von (ganzzahligen) Variablen </a:t>
            </a:r>
            <a:r>
              <a:rPr lang="de-DE" noProof="0" dirty="0"/>
              <a:t>operiert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/>
              <a:t>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dirty="0"/>
              <a:t>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/>
              <a:t>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/>
              <a:t>)</a:t>
            </a:r>
          </a:p>
          <a:p>
            <a:endParaRPr lang="de-DE" noProof="0" dirty="0"/>
          </a:p>
          <a:p>
            <a:r>
              <a:rPr lang="de-DE" b="1" noProof="0" dirty="0" err="1"/>
              <a:t>Basistyp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/>
              <a:t> = 1 </a:t>
            </a:r>
            <a:r>
              <a:rPr lang="de-DE" noProof="0" dirty="0"/>
              <a:t>Byte</a:t>
            </a:r>
          </a:p>
          <a:p>
            <a:pPr lvl="1"/>
            <a:r>
              <a:rPr lang="de-DE" noProof="0" dirty="0"/>
              <a:t>Plattformunabhängig!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Hexadezimalnotation in C/C++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noProof="0" dirty="0"/>
              <a:t>Aufteilung in zwei Halb-Bytes (Nibble)</a:t>
            </a:r>
          </a:p>
          <a:p>
            <a:endParaRPr lang="de-DE" noProof="0" dirty="0"/>
          </a:p>
          <a:p>
            <a:r>
              <a:rPr lang="de-DE" b="1" noProof="0" dirty="0"/>
              <a:t>Beispiele</a:t>
            </a:r>
            <a:r>
              <a:rPr lang="de-DE" noProof="0" dirty="0"/>
              <a:t>: 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Hex. Halbbyte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Hex. Halbbyte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– Überblick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/>
              <a:t>Bitoperationen sind nur für </a:t>
            </a:r>
            <a:r>
              <a:rPr lang="de-DE" b="1" noProof="0" dirty="0"/>
              <a:t>ganzzahlige Datentypen </a:t>
            </a:r>
            <a:r>
              <a:rPr lang="de-DE" noProof="0" dirty="0"/>
              <a:t>definiert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/>
              <a:t>)</a:t>
            </a:r>
          </a:p>
          <a:p>
            <a:r>
              <a:rPr lang="de-DE" b="1" noProof="0" dirty="0"/>
              <a:t>"</a:t>
            </a:r>
            <a:r>
              <a:rPr lang="de-DE" b="1" noProof="0" dirty="0" err="1"/>
              <a:t>outplace</a:t>
            </a:r>
            <a:r>
              <a:rPr lang="de-DE" b="1" noProof="0" dirty="0"/>
              <a:t>"- </a:t>
            </a:r>
            <a:r>
              <a:rPr lang="de-DE" noProof="0" dirty="0"/>
              <a:t>und </a:t>
            </a:r>
            <a:r>
              <a:rPr lang="de-DE" b="1" noProof="0" dirty="0"/>
              <a:t>"</a:t>
            </a:r>
            <a:r>
              <a:rPr lang="de-DE" b="1" noProof="0" dirty="0" err="1"/>
              <a:t>inplace</a:t>
            </a:r>
            <a:r>
              <a:rPr lang="de-DE" b="1" noProof="0" dirty="0"/>
              <a:t>"-</a:t>
            </a:r>
            <a:r>
              <a:rPr lang="de-DE" noProof="0" dirty="0"/>
              <a:t>Variante (z.B.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/>
              <a:t>)</a:t>
            </a:r>
          </a:p>
          <a:p>
            <a:r>
              <a:rPr lang="de-DE" b="1" noProof="0" dirty="0"/>
              <a:t>Logische Operatoren </a:t>
            </a:r>
            <a:r>
              <a:rPr lang="de-DE" noProof="0" dirty="0"/>
              <a:t>(||, &amp;&amp;, !) </a:t>
            </a:r>
            <a:r>
              <a:rPr lang="de-DE" noProof="0" dirty="0">
                <a:sym typeface="Wingdings" panose="05000000000000000000" pitchFamily="2" charset="2"/>
              </a:rPr>
              <a:t>behandeln </a:t>
            </a:r>
            <a:r>
              <a:rPr lang="de-DE" b="1" noProof="0" dirty="0">
                <a:sym typeface="Wingdings" panose="05000000000000000000" pitchFamily="2" charset="2"/>
              </a:rPr>
              <a:t>ganzen Wert</a:t>
            </a:r>
            <a:endParaRPr lang="de-DE" b="1" noProof="0" dirty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>
                <a:hlinkClick r:id="rId3"/>
              </a:rPr>
              <a:t>http://openbook.rheinwerk-verlag.de/c_von_a_bis_z/006_c_operatoren_005.htm</a:t>
            </a:r>
            <a:r>
              <a:rPr lang="en-US" sz="1050"/>
              <a:t> 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284696"/>
              </p:ext>
            </p:extLst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4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2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Beispiel</a:t>
                      </a:r>
                      <a:br>
                        <a:rPr lang="en-US" b="0"/>
                      </a:br>
                      <a:r>
                        <a:rPr lang="en-US" sz="1400" b="0"/>
                        <a:t>(mit</a:t>
                      </a:r>
                      <a:r>
                        <a:rPr lang="en-US" sz="1400" b="0" baseline="0"/>
                        <a:t> unsigned</a:t>
                      </a:r>
                      <a:r>
                        <a:rPr lang="en-US" sz="1400" b="0"/>
                        <a:t> Halbbytes)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 Und (Logisch: &amp;&amp;)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0111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&amp; 0101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0101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 </a:t>
                      </a:r>
                      <a:r>
                        <a:rPr lang="en-US" baseline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| 0001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1001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</a:t>
                      </a:r>
                      <a:r>
                        <a:rPr lang="en-US" baseline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| 1011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0011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 Negation (Logisch: !)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~</a:t>
                      </a:r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0111</a:t>
                      </a:r>
                      <a:r>
                        <a:rPr lang="en-US" sz="1600" baseline="-25000"/>
                        <a:t>2</a:t>
                      </a:r>
                      <a:endParaRPr lang="en-US" sz="1600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Right</a:t>
                      </a:r>
                      <a:r>
                        <a:rPr lang="en-US" baseline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&gt;&gt;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Verschiebung aller Stellen nach</a:t>
                      </a:r>
                      <a:r>
                        <a:rPr lang="en-US" baseline="0"/>
                        <a:t> rechts</a:t>
                      </a:r>
                      <a:br>
                        <a:rPr lang="en-US" baseline="0"/>
                      </a:br>
                      <a:r>
                        <a:rPr lang="en-US" baseline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0100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&gt;&gt; 2 = 0001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Left 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&lt;&lt;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Verschiebung aller Stellen nach links</a:t>
                      </a:r>
                      <a:br>
                        <a:rPr lang="en-US"/>
                      </a:br>
                      <a:r>
                        <a:rPr lang="en-US" baseline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0001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&lt;&lt; 3 = 1000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</a:t>
            </a:r>
            <a:r>
              <a:rPr lang="de-DE" noProof="0"/>
              <a:t>– Bytes </a:t>
            </a:r>
            <a:r>
              <a:rPr lang="de-DE" noProof="0" dirty="0"/>
              <a:t>manipulieren</a:t>
            </a:r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024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// b = 0x10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 , or b |= 0x20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 = 0x30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+mj-lt"/>
              </a:rPr>
              <a:t>Wir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zählen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7.Bit, …, 0.Bit</a:t>
            </a: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Erzeuge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gewünschten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Stellen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'0'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bzw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. '1' hat.</a:t>
            </a: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</a:t>
            </a:r>
            <a:r>
              <a:rPr lang="de-DE" noProof="0"/>
              <a:t>– Bytes </a:t>
            </a:r>
            <a:r>
              <a:rPr lang="de-DE" noProof="0" dirty="0"/>
              <a:t>manipulieren</a:t>
            </a:r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024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// b = 0x10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 , or b |= 0x20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 = 0x30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~4 , or b &amp;= 0xFB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3 = 0x03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+mj-lt"/>
              </a:rPr>
              <a:t>Wir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zählen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7.Bit, …, 0.Bit</a:t>
            </a: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Erzeuge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gewünschten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Stellen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'0'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bzw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. '1' hat.</a:t>
            </a:r>
          </a:p>
        </p:txBody>
      </p:sp>
    </p:spTree>
    <p:extLst>
      <p:ext uri="{BB962C8B-B14F-4D97-AF65-F5344CB8AC3E}">
        <p14:creationId xmlns:p14="http://schemas.microsoft.com/office/powerpoint/2010/main" val="1687335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</a:t>
            </a:r>
            <a:r>
              <a:rPr lang="de-DE" noProof="0"/>
              <a:t>– Bytes </a:t>
            </a:r>
            <a:r>
              <a:rPr lang="de-DE" noProof="0" dirty="0"/>
              <a:t>manipulieren</a:t>
            </a:r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024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// b = 0x10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 , or b |= 0x20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 = 0x30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~4 , or b &amp;= 0xFB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3 = 0x03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128+64 = 0xC0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 64 , or: b &amp; 0x40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11000000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01000000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01000000</a:t>
            </a: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+mj-lt"/>
              </a:rPr>
              <a:t>Wir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zählen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7.Bit, …, 0.Bit</a:t>
            </a: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Erzeuge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gewünschten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Stellen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'0'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bzw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. '1' hat.</a:t>
            </a:r>
          </a:p>
        </p:txBody>
      </p:sp>
    </p:spTree>
    <p:extLst>
      <p:ext uri="{BB962C8B-B14F-4D97-AF65-F5344CB8AC3E}">
        <p14:creationId xmlns:p14="http://schemas.microsoft.com/office/powerpoint/2010/main" val="55859270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</a:t>
            </a:r>
            <a:r>
              <a:rPr lang="de-DE" noProof="0"/>
              <a:t>– Bytes </a:t>
            </a:r>
            <a:r>
              <a:rPr lang="de-DE" noProof="0" dirty="0"/>
              <a:t>manipulieren</a:t>
            </a:r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// b = 0x10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 , or b |= 0x20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 = 0x30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~4 , or b &amp;= 0xFB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3 = 0x03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128+64 = 0xC0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 64 , or: b &amp; 0x40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8+1 = 0x09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1 = 0x01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9 = 0x09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11000000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01000000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01000000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00001001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00001000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00000001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+mj-lt"/>
              </a:rPr>
              <a:t>Wir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zählen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7.Bit, …, 0.Bit</a:t>
            </a: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Erzeuge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gewünschten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Stellen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'0'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bzw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. '1' hat.</a:t>
            </a:r>
          </a:p>
        </p:txBody>
      </p:sp>
    </p:spTree>
    <p:extLst>
      <p:ext uri="{BB962C8B-B14F-4D97-AF65-F5344CB8AC3E}">
        <p14:creationId xmlns:p14="http://schemas.microsoft.com/office/powerpoint/2010/main" val="338713962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– Rechnen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717" y="1484784"/>
            <a:ext cx="8640763" cy="4968875"/>
          </a:xfrm>
        </p:spPr>
        <p:txBody>
          <a:bodyPr/>
          <a:lstStyle/>
          <a:p>
            <a:r>
              <a:rPr lang="de-DE" b="1" noProof="0" dirty="0"/>
              <a:t>Positive Zahlen</a:t>
            </a:r>
          </a:p>
          <a:p>
            <a:pPr lvl="1"/>
            <a:r>
              <a:rPr lang="de-DE" b="1" noProof="0" dirty="0" err="1"/>
              <a:t>Left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Multiplikation mit 2</a:t>
            </a:r>
          </a:p>
          <a:p>
            <a:pPr lvl="1"/>
            <a:r>
              <a:rPr lang="de-DE" b="1" noProof="0" dirty="0" err="1"/>
              <a:t>Right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Division durch 2</a:t>
            </a:r>
          </a:p>
          <a:p>
            <a:r>
              <a:rPr lang="de-DE" noProof="0" dirty="0"/>
              <a:t>Verhalten bei </a:t>
            </a:r>
            <a:r>
              <a:rPr lang="de-DE" b="1" noProof="0" dirty="0"/>
              <a:t>negativen Zahlen</a:t>
            </a:r>
            <a:r>
              <a:rPr lang="de-DE" noProof="0" dirty="0"/>
              <a:t> abhängig von Zahlendarstellung </a:t>
            </a:r>
            <a:br>
              <a:rPr lang="de-DE" noProof="0" dirty="0"/>
            </a:br>
            <a:r>
              <a:rPr lang="de-DE" noProof="0" dirty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0" algn="l">
              <a:buSzTx/>
            </a:pPr>
            <a:r>
              <a:rPr lang="de-DE" altLang="de-DE" sz="1200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>
              <a:buSzTx/>
            </a:pPr>
            <a:r>
              <a:rPr lang="de-DE" altLang="de-DE" sz="1200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altLang="de-D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altLang="de-DE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</a:t>
            </a:r>
            <a:r>
              <a:rPr lang="de-DE" altLang="de-DE" sz="1200" dirty="0" err="1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endParaRPr lang="de-DE" altLang="de-DE" sz="1200" dirty="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>
              <a:buSzTx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0 (=  1 div 2)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4 (= 17 div 4)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</a:t>
            </a:r>
            <a:r>
              <a:rPr lang="de-DE" altLang="de-DE" sz="1200" dirty="0" err="1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endParaRPr lang="de-DE" altLang="de-DE" sz="1200" dirty="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-5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http://cpp.sh/75wgv</a:t>
            </a:r>
            <a:r>
              <a:rPr lang="en-US" sz="1100"/>
              <a:t>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</a:rPr>
              <a:t>Übrigens: Undefined Behavior </a:t>
            </a:r>
            <a:r>
              <a:rPr lang="de-DE" sz="1400">
                <a:solidFill>
                  <a:schemeClr val="bg1"/>
                </a:solidFill>
              </a:rPr>
              <a:t>falls Shift-Weite negativ</a:t>
            </a: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– Rechnen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Positive Zahlen</a:t>
            </a:r>
          </a:p>
          <a:p>
            <a:pPr lvl="1"/>
            <a:r>
              <a:rPr lang="de-DE" b="1" noProof="0" dirty="0" err="1"/>
              <a:t>Left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Multiplikation mit 2</a:t>
            </a:r>
          </a:p>
          <a:p>
            <a:pPr lvl="1"/>
            <a:r>
              <a:rPr lang="de-DE" b="1" noProof="0" dirty="0" err="1"/>
              <a:t>Right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Division durch 2</a:t>
            </a:r>
          </a:p>
          <a:p>
            <a:r>
              <a:rPr lang="de-DE" noProof="0" dirty="0"/>
              <a:t>Verhalten bei </a:t>
            </a:r>
            <a:r>
              <a:rPr lang="de-DE" b="1" noProof="0" dirty="0"/>
              <a:t>negativen Zahlen</a:t>
            </a:r>
            <a:r>
              <a:rPr lang="de-DE" noProof="0" dirty="0"/>
              <a:t> abhängig von Zahlendarstellung </a:t>
            </a:r>
            <a:br>
              <a:rPr lang="de-DE" noProof="0" dirty="0"/>
            </a:br>
            <a:r>
              <a:rPr lang="de-DE" noProof="0" dirty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0" algn="l">
              <a:buSzTx/>
            </a:pPr>
            <a:r>
              <a:rPr lang="de-DE" altLang="de-DE" sz="1200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>
              <a:buSzTx/>
            </a:pPr>
            <a:r>
              <a:rPr lang="de-DE" altLang="de-DE" sz="1200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altLang="de-D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altLang="de-DE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</a:t>
            </a:r>
            <a:r>
              <a:rPr lang="de-DE" altLang="de-DE" sz="1200" dirty="0" err="1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endParaRPr lang="de-DE" altLang="de-DE" sz="1200" dirty="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>
              <a:buSzTx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0 (=  1 div 2)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4 (= 17 div 4)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</a:t>
            </a:r>
            <a:r>
              <a:rPr lang="de-DE" altLang="de-DE" sz="1200" dirty="0" err="1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endParaRPr lang="de-DE" altLang="de-DE" sz="1200" dirty="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-5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http://cpp.sh/75wgv</a:t>
            </a:r>
            <a:r>
              <a:rPr lang="en-US" sz="1100"/>
              <a:t>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</a:rPr>
              <a:t>Übrigens: Undefined Behavior </a:t>
            </a:r>
            <a:r>
              <a:rPr lang="de-DE" sz="1400">
                <a:solidFill>
                  <a:schemeClr val="bg1"/>
                </a:solidFill>
              </a:rPr>
              <a:t>falls Shift-Weite negativ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FC56B14-9B4A-4BA8-9686-7D565FF53702}"/>
              </a:ext>
            </a:extLst>
          </p:cNvPr>
          <p:cNvGrpSpPr/>
          <p:nvPr/>
        </p:nvGrpSpPr>
        <p:grpSpPr>
          <a:xfrm>
            <a:off x="6084168" y="4905197"/>
            <a:ext cx="2952328" cy="1152128"/>
            <a:chOff x="6084168" y="4905197"/>
            <a:chExt cx="2952328" cy="1152128"/>
          </a:xfrm>
        </p:grpSpPr>
        <p:sp>
          <p:nvSpPr>
            <p:cNvPr id="8" name="Gefaltete Ecke 4">
              <a:extLst>
                <a:ext uri="{FF2B5EF4-FFF2-40B4-BE49-F238E27FC236}">
                  <a16:creationId xmlns:a16="http://schemas.microsoft.com/office/drawing/2014/main" id="{A70CCD7E-DDD0-445B-BC86-53D7297C8B5E}"/>
                </a:ext>
              </a:extLst>
            </p:cNvPr>
            <p:cNvSpPr/>
            <p:nvPr/>
          </p:nvSpPr>
          <p:spPr>
            <a:xfrm>
              <a:off x="6084168" y="4905197"/>
              <a:ext cx="2952328" cy="1152128"/>
            </a:xfrm>
            <a:prstGeom prst="foldedCorner">
              <a:avLst>
                <a:gd name="adj" fmla="val 818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pPr lvl="0" algn="l">
                <a:buSzTx/>
              </a:pPr>
              <a:r>
                <a:rPr lang="en-US" sz="1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Problematik</a:t>
              </a:r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 </a:t>
              </a:r>
              <a:r>
                <a:rPr lang="en-US" sz="1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Zweierkomplement</a:t>
              </a:r>
              <a:endParaRPr lang="en-US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0" algn="l">
                <a:buSzTx/>
              </a:pPr>
              <a:r>
                <a:rPr lang="en-US" sz="1200" u="sng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Beispiel</a:t>
              </a:r>
              <a:r>
                <a:rPr lang="en-US" sz="1200"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(L-Shift)</a:t>
              </a:r>
            </a:p>
            <a:p>
              <a:pPr lvl="0" algn="l">
                <a:buSzTx/>
              </a:pPr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1011 1111 &lt;&lt; 1 </a:t>
              </a:r>
            </a:p>
            <a:p>
              <a:pPr lvl="0" algn="l">
                <a:buSzTx/>
              </a:pPr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	</a:t>
              </a:r>
              <a:r>
                <a:rPr lang="en-US" sz="12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200" i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eigentlich</a:t>
              </a:r>
              <a:r>
                <a:rPr lang="en-US" sz="12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-65*2=-130)</a:t>
              </a:r>
            </a:p>
            <a:p>
              <a:pPr lvl="0" algn="l">
                <a:buSzTx/>
              </a:pPr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= 0111 1110</a:t>
              </a:r>
            </a:p>
            <a:p>
              <a:pPr lvl="0" algn="l">
                <a:buSzTx/>
              </a:pPr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	</a:t>
              </a:r>
              <a:r>
                <a:rPr lang="en-US" sz="12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200" i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tatsächlich</a:t>
              </a:r>
              <a:r>
                <a:rPr lang="en-US" sz="12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126)</a:t>
              </a:r>
            </a:p>
          </p:txBody>
        </p:sp>
        <p:sp>
          <p:nvSpPr>
            <p:cNvPr id="4" name="Gewitterblitz 3">
              <a:extLst>
                <a:ext uri="{FF2B5EF4-FFF2-40B4-BE49-F238E27FC236}">
                  <a16:creationId xmlns:a16="http://schemas.microsoft.com/office/drawing/2014/main" id="{CE95F269-D88A-42A4-BA8D-3F4DB5C29FFA}"/>
                </a:ext>
              </a:extLst>
            </p:cNvPr>
            <p:cNvSpPr/>
            <p:nvPr/>
          </p:nvSpPr>
          <p:spPr bwMode="auto">
            <a:xfrm rot="1490854">
              <a:off x="8247915" y="5673734"/>
              <a:ext cx="362616" cy="360040"/>
            </a:xfrm>
            <a:prstGeom prst="lightningBol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10" name="Abgerundete rechteckige Legende 6">
            <a:extLst>
              <a:ext uri="{FF2B5EF4-FFF2-40B4-BE49-F238E27FC236}">
                <a16:creationId xmlns:a16="http://schemas.microsoft.com/office/drawing/2014/main" id="{EF4997DD-8034-4533-B6AE-5B22CF12C172}"/>
              </a:ext>
            </a:extLst>
          </p:cNvPr>
          <p:cNvSpPr/>
          <p:nvPr/>
        </p:nvSpPr>
        <p:spPr>
          <a:xfrm>
            <a:off x="7214807" y="4215108"/>
            <a:ext cx="1766018" cy="370940"/>
          </a:xfrm>
          <a:prstGeom prst="wedgeRoundRectCallout">
            <a:avLst>
              <a:gd name="adj1" fmla="val -47849"/>
              <a:gd name="adj2" fmla="val 1549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dirty="0">
                <a:solidFill>
                  <a:schemeClr val="bg1"/>
                </a:solidFill>
              </a:rPr>
              <a:t>Vorsicht bei negativen Zahlen</a:t>
            </a:r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02404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</a:t>
            </a:r>
          </a:p>
          <a:p>
            <a:endParaRPr lang="en-US" sz="1400"/>
          </a:p>
          <a:p>
            <a:r>
              <a:rPr lang="en-US" sz="1400"/>
              <a:t>store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Memory-</a:t>
            </a:r>
            <a:r>
              <a:rPr lang="de-DE" noProof="0" dirty="0" err="1"/>
              <a:t>mapped</a:t>
            </a:r>
            <a:r>
              <a:rPr lang="de-DE" noProof="0" dirty="0"/>
              <a:t> I/O – 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/>
              <a:t>Wie greife ich auf die Peripherie eines Prozessors zu?</a:t>
            </a:r>
            <a:br>
              <a:rPr lang="de-DE" b="1" noProof="0" dirty="0"/>
            </a:br>
            <a:endParaRPr lang="de-DE" b="1" noProof="0" dirty="0"/>
          </a:p>
          <a:p>
            <a:pPr marL="0" indent="0">
              <a:buNone/>
            </a:pPr>
            <a:r>
              <a:rPr lang="de-DE" b="1" noProof="0" dirty="0"/>
              <a:t>Port-</a:t>
            </a:r>
            <a:r>
              <a:rPr lang="de-DE" b="1" noProof="0" dirty="0" err="1"/>
              <a:t>mapped</a:t>
            </a:r>
            <a:r>
              <a:rPr lang="de-DE" b="1" noProof="0" dirty="0"/>
              <a:t> I/O</a:t>
            </a:r>
          </a:p>
          <a:p>
            <a:pPr lvl="1"/>
            <a:r>
              <a:rPr lang="de-DE" noProof="0" dirty="0"/>
              <a:t>Der Prozessor besitzt </a:t>
            </a:r>
            <a:r>
              <a:rPr lang="de-DE" b="1" noProof="0" dirty="0"/>
              <a:t>spezielle Befehle</a:t>
            </a:r>
            <a:r>
              <a:rPr lang="de-DE" noProof="0" dirty="0"/>
              <a:t> und einen </a:t>
            </a:r>
            <a:r>
              <a:rPr lang="de-DE" b="1" noProof="0" dirty="0"/>
              <a:t>eigenen Adressraum</a:t>
            </a:r>
            <a:r>
              <a:rPr lang="de-DE" noProof="0" dirty="0"/>
              <a:t>, um auf Peripherie zuzugreifen.</a:t>
            </a:r>
          </a:p>
          <a:p>
            <a:pPr lvl="1"/>
            <a:r>
              <a:rPr lang="de-DE" noProof="0" dirty="0"/>
              <a:t>(+) </a:t>
            </a:r>
            <a:r>
              <a:rPr lang="de-DE" b="1" noProof="0"/>
              <a:t>Vollständiger Adressraum </a:t>
            </a:r>
            <a:r>
              <a:rPr lang="de-DE" noProof="0"/>
              <a:t>für </a:t>
            </a:r>
            <a:r>
              <a:rPr lang="de-DE" noProof="0" dirty="0"/>
              <a:t>Applikation verfügbar</a:t>
            </a:r>
          </a:p>
          <a:p>
            <a:pPr lvl="1"/>
            <a:r>
              <a:rPr lang="de-DE" noProof="0" dirty="0"/>
              <a:t>(-) </a:t>
            </a:r>
            <a:r>
              <a:rPr lang="de-DE" b="1" noProof="0" dirty="0"/>
              <a:t>Größerer Befehlssatz</a:t>
            </a:r>
            <a:r>
              <a:rPr lang="de-DE" noProof="0" dirty="0"/>
              <a:t> (Software, Hardware, Lernkurve)</a:t>
            </a:r>
            <a:br>
              <a:rPr lang="de-DE" noProof="0" dirty="0"/>
            </a:br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Memory-</a:t>
            </a:r>
            <a:r>
              <a:rPr lang="de-DE" b="1" noProof="0" dirty="0" err="1"/>
              <a:t>mapped</a:t>
            </a:r>
            <a:r>
              <a:rPr lang="de-DE" b="1" noProof="0" dirty="0"/>
              <a:t> I/O</a:t>
            </a:r>
            <a:endParaRPr lang="de-DE" noProof="0" dirty="0"/>
          </a:p>
          <a:p>
            <a:pPr lvl="1"/>
            <a:r>
              <a:rPr lang="de-DE" noProof="0" dirty="0"/>
              <a:t>Ein </a:t>
            </a:r>
            <a:r>
              <a:rPr lang="de-DE" b="1" noProof="0" dirty="0"/>
              <a:t>Teil des Arbeitsspeichers ist "virtuell"</a:t>
            </a:r>
            <a:r>
              <a:rPr lang="de-DE" noProof="0" dirty="0"/>
              <a:t> für die Peripherie reserviert. </a:t>
            </a:r>
          </a:p>
          <a:p>
            <a:pPr lvl="1"/>
            <a:r>
              <a:rPr lang="de-DE" noProof="0" dirty="0"/>
              <a:t>(+) </a:t>
            </a:r>
            <a:r>
              <a:rPr lang="de-DE" b="1" noProof="0" dirty="0"/>
              <a:t>Einheitlicher Zugriff </a:t>
            </a:r>
            <a:r>
              <a:rPr lang="de-DE" noProof="0" dirty="0"/>
              <a:t>auf "normalen" Speicher und Peripherie-Daten</a:t>
            </a:r>
          </a:p>
          <a:p>
            <a:pPr lvl="1"/>
            <a:r>
              <a:rPr lang="de-DE" noProof="0" dirty="0"/>
              <a:t>(-) Verlust eines Teils </a:t>
            </a:r>
            <a:r>
              <a:rPr lang="de-DE" noProof="0"/>
              <a:t>des Adressraums</a:t>
            </a:r>
            <a:endParaRPr lang="de-DE" noProof="0" dirty="0"/>
          </a:p>
          <a:p>
            <a:pPr lvl="1"/>
            <a:r>
              <a:rPr lang="de-DE" b="1" noProof="0" dirty="0"/>
              <a:t>Variablen, die auf den </a:t>
            </a:r>
            <a:r>
              <a:rPr lang="de-DE" b="1" noProof="0" dirty="0" err="1"/>
              <a:t>gemappten</a:t>
            </a:r>
            <a:r>
              <a:rPr lang="de-DE" b="1" noProof="0" dirty="0"/>
              <a:t> Adressraum zugreifen, müssen </a:t>
            </a:r>
            <a:r>
              <a:rPr lang="de-DE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RAM</a:t>
              </a:r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I/O</a:t>
            </a:r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RAM + I/O</a:t>
              </a:r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 &amp;</a:t>
            </a:r>
          </a:p>
          <a:p>
            <a:r>
              <a:rPr lang="en-US" sz="1400"/>
              <a:t>store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loadIO &amp;</a:t>
            </a:r>
          </a:p>
          <a:p>
            <a:r>
              <a:rPr lang="en-US" sz="1400"/>
              <a:t>storeIO</a:t>
            </a:r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Schlüsselwort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825231" cy="4752999"/>
          </a:xfrm>
        </p:spPr>
        <p:txBody>
          <a:bodyPr/>
          <a:lstStyle/>
          <a:p>
            <a:r>
              <a:rPr lang="de-DE" b="1" noProof="0" dirty="0"/>
              <a:t>Beispiel</a:t>
            </a:r>
            <a:r>
              <a:rPr lang="de-DE" noProof="0" dirty="0"/>
              <a:t>: Warten auf einen Tastendruck mittels Polling/</a:t>
            </a:r>
            <a:r>
              <a:rPr lang="de-DE" noProof="0" dirty="0" err="1"/>
              <a:t>Busy</a:t>
            </a:r>
            <a:r>
              <a:rPr lang="de-DE" noProof="0" dirty="0"/>
              <a:t> Waiting</a:t>
            </a:r>
          </a:p>
          <a:p>
            <a:pPr lvl="1"/>
            <a:endParaRPr lang="de-DE" noProof="0" dirty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DDRX</a:t>
            </a:r>
            <a:r>
              <a:rPr lang="de-DE" noProof="0" dirty="0"/>
              <a:t>: Data </a:t>
            </a:r>
            <a:r>
              <a:rPr lang="de-DE" noProof="0" dirty="0" err="1"/>
              <a:t>Direction</a:t>
            </a:r>
            <a:r>
              <a:rPr lang="de-DE" noProof="0" dirty="0"/>
              <a:t> Register </a:t>
            </a:r>
            <a:r>
              <a:rPr lang="de-DE" dirty="0"/>
              <a:t>von Port X</a:t>
            </a:r>
            <a:endParaRPr lang="de-DE" noProof="0" dirty="0"/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/>
              <a:t>0: Output, 1: Input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PDIRX</a:t>
            </a:r>
            <a:r>
              <a:rPr lang="de-DE" dirty="0"/>
              <a:t>: Data Input Register von Port X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/>
              <a:t>Hier: 0: Button gedrückt, 1: Button frei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PDIR2_f.P0: 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/>
              <a:t>Pin 0 des Port 2 (</a:t>
            </a:r>
            <a:r>
              <a:rPr lang="en-US" dirty="0" err="1"/>
              <a:t>Direktzugriff</a:t>
            </a:r>
            <a:r>
              <a:rPr lang="en-US" dirty="0"/>
              <a:t> </a:t>
            </a:r>
            <a:r>
              <a:rPr lang="de-DE" dirty="0"/>
              <a:t>über </a:t>
            </a:r>
            <a:r>
              <a:rPr lang="de-DE" dirty="0" err="1"/>
              <a:t>struct</a:t>
            </a:r>
            <a:r>
              <a:rPr lang="en-US" dirty="0"/>
              <a:t>)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de-DE" dirty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 noProof="0" dirty="0"/>
              <a:t>Ohne volatile</a:t>
            </a:r>
            <a:r>
              <a:rPr lang="de-DE" noProof="0" dirty="0"/>
              <a:t>: Compiler kann Endlosschleife erzeugen (</a:t>
            </a:r>
            <a:r>
              <a:rPr lang="de-DE" b="1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de-DE" dirty="0"/>
              <a:t>)</a:t>
            </a:r>
            <a:r>
              <a:rPr lang="de-DE" noProof="0" dirty="0"/>
              <a:t>, da </a:t>
            </a:r>
            <a:r>
              <a:rPr lang="en-US" dirty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FM4_GPIO-&gt;PDIR2_f.P0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gesetzt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.</a:t>
            </a:r>
            <a:endParaRPr lang="de-DE" sz="1800" noProof="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932040" y="1556792"/>
            <a:ext cx="4067944" cy="389310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"s6e2ccxl.h"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 dirty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#define FM_GPIO_DDR2                              //   *((</a:t>
            </a:r>
            <a:r>
              <a:rPr lang="en-US" sz="1200" b="1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uint32_t*)(0x4006F208UL))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#define FM4_GPIO_PDIR2                            //   *((</a:t>
            </a:r>
            <a:r>
              <a:rPr lang="en-US" sz="1200" b="1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uint32_t*)(0x4006F308UL))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 dirty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//FM4_GPIO-&gt;DDR2_f.P0 = 0; Set to output   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8059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FM4_GPIO-&gt;DDR2_f.P0 = 1;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to input</a:t>
            </a:r>
            <a:endParaRPr lang="en-US" sz="1200" dirty="0">
              <a:solidFill>
                <a:srgbClr val="805933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FM4_GPIO-&gt;PDIR2_f.P0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{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Polling loop...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}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// Button has been pressed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Grundlagen</a:t>
            </a:r>
            <a:br>
              <a:rPr lang="de-DE" altLang="de-DE" noProof="0"/>
            </a:br>
            <a:br>
              <a:rPr lang="de-DE" altLang="de-DE" noProof="0"/>
            </a:br>
            <a:r>
              <a:rPr lang="de-DE" altLang="de-DE" noProof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Schlüsselwort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Mithilfe des Schlüsselworts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/>
              <a:t> deklariert man </a:t>
            </a:r>
            <a:br>
              <a:rPr lang="de-DE" noProof="0" dirty="0"/>
            </a:br>
            <a:r>
              <a:rPr lang="de-DE" noProof="0" dirty="0"/>
              <a:t>Variablen, </a:t>
            </a:r>
            <a:r>
              <a:rPr lang="de-DE" b="1" noProof="0" dirty="0"/>
              <a:t>deren Wert sich jederzeit unerwartet</a:t>
            </a:r>
            <a:br>
              <a:rPr lang="de-DE" b="1" noProof="0" dirty="0"/>
            </a:br>
            <a:r>
              <a:rPr lang="de-DE" b="1" noProof="0" dirty="0"/>
              <a:t>(aus Compiler-Sicht) ändern </a:t>
            </a:r>
            <a:r>
              <a:rPr lang="de-DE" b="1" noProof="0"/>
              <a:t>kann</a:t>
            </a:r>
            <a:r>
              <a:rPr lang="de-DE" noProof="0"/>
              <a:t>.</a:t>
            </a:r>
          </a:p>
          <a:p>
            <a:r>
              <a:rPr lang="de-DE"/>
              <a:t>Ähnlich wie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/>
              <a:t>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/>
              <a:t> Teil des Typs einer Variablen (</a:t>
            </a:r>
            <a:r>
              <a:rPr lang="de-DE" i="1"/>
              <a:t>qualifier</a:t>
            </a:r>
            <a:r>
              <a:rPr lang="de-DE"/>
              <a:t>)</a:t>
            </a:r>
            <a:endParaRPr lang="de-DE" noProof="0" dirty="0"/>
          </a:p>
          <a:p>
            <a:endParaRPr lang="de-DE" noProof="0" dirty="0"/>
          </a:p>
          <a:p>
            <a:r>
              <a:rPr lang="de-DE" b="1" noProof="0" dirty="0"/>
              <a:t>Syntax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/>
              <a:t>		</a:t>
            </a:r>
            <a:r>
              <a:rPr lang="de-DE" noProof="0" dirty="0">
                <a:sym typeface="Wingdings" panose="05000000000000000000" pitchFamily="2" charset="2"/>
              </a:rPr>
              <a:t> Der Wert von i kann sich ändern</a:t>
            </a:r>
            <a:endParaRPr lang="de-DE" noProof="0" dirty="0"/>
          </a:p>
          <a:p>
            <a:pPr lvl="2"/>
            <a:r>
              <a:rPr lang="de-DE" noProof="0" dirty="0"/>
              <a:t>(äquivalent zu)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/>
              <a:t>		</a:t>
            </a:r>
            <a:r>
              <a:rPr lang="de-DE" noProof="0">
                <a:sym typeface="Wingdings" panose="05000000000000000000" pitchFamily="2" charset="2"/>
              </a:rPr>
              <a:t> Der referenzierte Speicher kann sich </a:t>
            </a:r>
            <a:r>
              <a:rPr lang="de-DE" noProof="0" dirty="0">
                <a:sym typeface="Wingdings" panose="05000000000000000000" pitchFamily="2" charset="2"/>
              </a:rPr>
              <a:t>ändern.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/>
              <a:t> 	</a:t>
            </a:r>
            <a:r>
              <a:rPr lang="de-DE" noProof="0" dirty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Einsatzgebiete</a:t>
            </a:r>
          </a:p>
          <a:p>
            <a:pPr lvl="1"/>
            <a:r>
              <a:rPr lang="de-DE" noProof="0"/>
              <a:t>Hardwarezugriff bei Memory-Mapped I/O</a:t>
            </a:r>
          </a:p>
          <a:p>
            <a:pPr lvl="1"/>
            <a:r>
              <a:rPr lang="de-DE"/>
              <a:t>Signal Handling (</a:t>
            </a:r>
            <a:r>
              <a:rPr lang="de-DE">
                <a:sym typeface="Wingdings" panose="05000000000000000000" pitchFamily="2" charset="2"/>
              </a:rPr>
              <a:t>nicht gezeigt)</a:t>
            </a:r>
            <a:endParaRPr lang="de-DE"/>
          </a:p>
          <a:p>
            <a:pPr lvl="1"/>
            <a:r>
              <a:rPr lang="de-DE"/>
              <a:t>Manipulation </a:t>
            </a:r>
            <a:r>
              <a:rPr lang="de-DE" dirty="0"/>
              <a:t>von globalen Variablen durch Interrupt Service </a:t>
            </a:r>
            <a:r>
              <a:rPr lang="de-DE"/>
              <a:t>Routinen (</a:t>
            </a:r>
            <a:r>
              <a:rPr lang="de-DE">
                <a:sym typeface="Wingdings" panose="05000000000000000000" pitchFamily="2" charset="2"/>
              </a:rPr>
              <a:t>nicht gezeigt)</a:t>
            </a:r>
            <a:endParaRPr lang="de-DE" dirty="0"/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https://barrgroup.com/Embedded-Systems/How-To/C-Volatile-Keyword</a:t>
            </a:r>
            <a:r>
              <a:rPr lang="en-US" sz="1100"/>
              <a:t> </a:t>
            </a: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>
                <a:solidFill>
                  <a:schemeClr val="bg1"/>
                </a:solidFill>
              </a:rPr>
              <a:t>Nützliche </a:t>
            </a:r>
            <a:r>
              <a:rPr lang="en-US" err="1">
                <a:solidFill>
                  <a:schemeClr val="bg1"/>
                </a:solidFill>
              </a:rPr>
              <a:t>Kommentare</a:t>
            </a:r>
            <a:r>
              <a:rPr lang="en-US">
                <a:solidFill>
                  <a:schemeClr val="bg1"/>
                </a:solidFill>
              </a:rPr>
              <a:t> 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finden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sich</a:t>
            </a:r>
            <a:r>
              <a:rPr lang="en-US">
                <a:solidFill>
                  <a:schemeClr val="bg1"/>
                </a:solidFill>
              </a:rPr>
              <a:t> 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auch</a:t>
            </a:r>
            <a:r>
              <a:rPr lang="en-US">
                <a:solidFill>
                  <a:schemeClr val="bg1"/>
                </a:solidFill>
              </a:rPr>
              <a:t> in den PowerPoint-</a:t>
            </a:r>
            <a:r>
              <a:rPr lang="en-US" err="1">
                <a:solidFill>
                  <a:schemeClr val="bg1"/>
                </a:solidFill>
              </a:rPr>
              <a:t>Notizen</a:t>
            </a:r>
            <a:r>
              <a:rPr lang="en-US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Das war noch lange nicht das Ende… </a:t>
            </a:r>
            <a:r>
              <a:rPr lang="de-DE" noProof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Weitere Lehrveranstaltungen an der TU Darmstadt</a:t>
            </a:r>
          </a:p>
          <a:p>
            <a:pPr lvl="1"/>
            <a:r>
              <a:rPr lang="de-DE" b="1" dirty="0" err="1"/>
              <a:t>Advanced</a:t>
            </a:r>
            <a:r>
              <a:rPr lang="de-DE" b="1" dirty="0"/>
              <a:t> Multithreading in C++</a:t>
            </a:r>
            <a:br>
              <a:rPr lang="de-DE" b="1" dirty="0"/>
            </a:br>
            <a:r>
              <a:rPr lang="en-US" dirty="0"/>
              <a:t>(</a:t>
            </a:r>
            <a:r>
              <a:rPr lang="de-DE" dirty="0" err="1"/>
              <a:t>TuCan</a:t>
            </a:r>
            <a:r>
              <a:rPr lang="de-DE" dirty="0"/>
              <a:t> Modulnummer: </a:t>
            </a:r>
            <a:r>
              <a:rPr lang="de-DE" dirty="0">
                <a:hlinkClick r:id="rId2"/>
              </a:rPr>
              <a:t>20-00-0977-iv</a:t>
            </a:r>
            <a:r>
              <a:rPr lang="en-US" dirty="0"/>
              <a:t>)</a:t>
            </a:r>
            <a:endParaRPr lang="de-DE" noProof="0" dirty="0"/>
          </a:p>
          <a:p>
            <a:endParaRPr lang="de-DE" b="1" dirty="0"/>
          </a:p>
          <a:p>
            <a:r>
              <a:rPr lang="de-DE" b="1" noProof="0" dirty="0"/>
              <a:t>Wissenswertes (ein paar Ideen)</a:t>
            </a:r>
          </a:p>
          <a:p>
            <a:pPr lvl="1"/>
            <a:r>
              <a:rPr lang="de-DE" b="1" noProof="0" dirty="0"/>
              <a:t>C++ </a:t>
            </a:r>
            <a:r>
              <a:rPr lang="de-DE" b="1" noProof="0" dirty="0" err="1"/>
              <a:t>Rvalue</a:t>
            </a:r>
            <a:r>
              <a:rPr lang="de-DE" b="1" noProof="0" dirty="0"/>
              <a:t> References </a:t>
            </a:r>
            <a:r>
              <a:rPr lang="de-DE" b="1" noProof="0" dirty="0" err="1"/>
              <a:t>Explained</a:t>
            </a:r>
            <a:endParaRPr lang="de-DE" b="1" noProof="0" dirty="0"/>
          </a:p>
          <a:p>
            <a:pPr lvl="2"/>
            <a:r>
              <a:rPr lang="de-DE" noProof="0" dirty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/>
              <a:t>Siehe </a:t>
            </a:r>
            <a:r>
              <a:rPr lang="de-DE" noProof="0" dirty="0">
                <a:hlinkClick r:id="rId3"/>
              </a:rPr>
              <a:t>http://thbecker.net/articles/rvalue_references/section_01.html</a:t>
            </a:r>
            <a:r>
              <a:rPr lang="de-DE" noProof="0" dirty="0"/>
              <a:t> </a:t>
            </a:r>
          </a:p>
          <a:p>
            <a:pPr lvl="1"/>
            <a:r>
              <a:rPr lang="de-DE" b="1" noProof="0" dirty="0"/>
              <a:t>Tipps zum Überladen von Operatoren</a:t>
            </a:r>
          </a:p>
          <a:p>
            <a:pPr lvl="2"/>
            <a:r>
              <a:rPr lang="de-DE" dirty="0"/>
              <a:t>"Wie überlade ich Operatoren für meine Klasse, sodass niemand überrascht wird."</a:t>
            </a:r>
            <a:endParaRPr lang="de-DE" noProof="0" dirty="0"/>
          </a:p>
          <a:p>
            <a:pPr lvl="2"/>
            <a:r>
              <a:rPr lang="de-DE" dirty="0">
                <a:hlinkClick r:id="rId4"/>
              </a:rPr>
              <a:t>http://courses.cms.caltech.edu/cs11/material/cpp/donnie/cpp-ops.html</a:t>
            </a:r>
            <a:r>
              <a:rPr lang="de-DE" dirty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[Exkurs] Zusätzliche Materialien</a:t>
            </a:r>
          </a:p>
          <a:p>
            <a:r>
              <a:rPr lang="de-DE" altLang="de-DE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 of Three</a:t>
            </a:r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Rule </a:t>
            </a:r>
            <a:r>
              <a:rPr lang="de-DE" altLang="de-DE" noProof="0" dirty="0" err="1"/>
              <a:t>of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Three</a:t>
            </a:r>
            <a:r>
              <a:rPr lang="de-DE" altLang="de-DE" noProof="0" dirty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2968697"/>
            <a:ext cx="5467953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label,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number):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"Creating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ker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&amp;floor):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"Copying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"Destroying floor ["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819706" y="3717032"/>
            <a:ext cx="3085697" cy="900099"/>
          </a:xfrm>
          <a:prstGeom prst="wedgeRoundRectCallout">
            <a:avLst>
              <a:gd name="adj1" fmla="val -145407"/>
              <a:gd name="adj2" fmla="val 456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/>
              <a:t>Inkonsistentes Verhalten mit Compiler</a:t>
            </a:r>
            <a:r>
              <a:rPr lang="en-US"/>
              <a:t>-generiertem </a:t>
            </a:r>
            <a:r>
              <a:rPr lang="de-DE"/>
              <a:t>operator=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>
                <a:solidFill>
                  <a:schemeClr val="bg1"/>
                </a:solidFill>
              </a:rPr>
              <a:t>Implementiert man </a:t>
            </a:r>
            <a:r>
              <a:rPr lang="de-DE" b="1" kern="0">
                <a:solidFill>
                  <a:schemeClr val="bg1"/>
                </a:solidFill>
              </a:rPr>
              <a:t>Copy-Konstruktor</a:t>
            </a:r>
            <a:r>
              <a:rPr lang="de-DE" kern="0">
                <a:solidFill>
                  <a:schemeClr val="bg1"/>
                </a:solidFill>
              </a:rPr>
              <a:t>, </a:t>
            </a:r>
            <a:r>
              <a:rPr lang="de-DE" b="1" kern="0">
                <a:solidFill>
                  <a:schemeClr val="bg1"/>
                </a:solidFill>
              </a:rPr>
              <a:t>Assignment-Operator</a:t>
            </a:r>
            <a:r>
              <a:rPr lang="de-DE" kern="0">
                <a:solidFill>
                  <a:schemeClr val="bg1"/>
                </a:solidFill>
              </a:rPr>
              <a:t> oder </a:t>
            </a:r>
            <a:r>
              <a:rPr lang="de-DE" b="1" kern="0">
                <a:solidFill>
                  <a:schemeClr val="bg1"/>
                </a:solidFill>
              </a:rPr>
              <a:t>Destruktor</a:t>
            </a:r>
            <a:r>
              <a:rPr lang="de-DE" ker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819707" y="4789504"/>
            <a:ext cx="3008580" cy="1440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Vergleiche: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f1("f1", 1);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f2 = f1;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f3("f3", 3);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f3 = f1;</a:t>
            </a: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/>
              <a:t>of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Three</a:t>
            </a:r>
            <a:r>
              <a:rPr lang="de-DE" altLang="de-DE" noProof="0" dirty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>
                <a:solidFill>
                  <a:schemeClr val="bg1"/>
                </a:solidFill>
              </a:rPr>
              <a:t>Copy</a:t>
            </a:r>
            <a:r>
              <a:rPr lang="de-DE" b="1" noProof="0" dirty="0">
                <a:solidFill>
                  <a:schemeClr val="bg1"/>
                </a:solidFill>
              </a:rPr>
              <a:t>-Konstruktor</a:t>
            </a:r>
            <a:r>
              <a:rPr lang="de-DE" b="0" noProof="0" dirty="0">
                <a:solidFill>
                  <a:schemeClr val="bg1"/>
                </a:solidFill>
              </a:rPr>
              <a:t>, </a:t>
            </a:r>
            <a:r>
              <a:rPr lang="de-DE" b="1" noProof="0" dirty="0" err="1">
                <a:solidFill>
                  <a:schemeClr val="bg1"/>
                </a:solidFill>
              </a:rPr>
              <a:t>Assignment</a:t>
            </a:r>
            <a:r>
              <a:rPr lang="de-DE" b="1" noProof="0" dirty="0">
                <a:solidFill>
                  <a:schemeClr val="bg1"/>
                </a:solidFill>
              </a:rPr>
              <a:t>-Operator</a:t>
            </a:r>
            <a:r>
              <a:rPr lang="de-DE" b="0" noProof="0" dirty="0">
                <a:solidFill>
                  <a:schemeClr val="bg1"/>
                </a:solidFill>
              </a:rPr>
              <a:t> oder </a:t>
            </a:r>
            <a:r>
              <a:rPr lang="de-DE" b="1" noProof="0" dirty="0" err="1">
                <a:solidFill>
                  <a:schemeClr val="bg1"/>
                </a:solidFill>
              </a:rPr>
              <a:t>Destruktor</a:t>
            </a:r>
            <a:r>
              <a:rPr lang="de-DE" b="0" noProof="0" dirty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081315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Der Compiler generiert einen der Drei bei Bedarf automatisch, indem Felder kopiert werden (evtl. mittels "rekursivem" Copy-Konstruktor).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Wenn ich </a:t>
            </a:r>
            <a:r>
              <a:rPr lang="de-DE" kern="0" dirty="0" err="1"/>
              <a:t>Resourcen</a:t>
            </a:r>
            <a:r>
              <a:rPr lang="de-DE" b="0" kern="0" dirty="0"/>
              <a:t> (Speicher, File Handle,…) in einem </a:t>
            </a:r>
            <a:r>
              <a:rPr lang="de-DE" kern="0" dirty="0"/>
              <a:t>Konstruktor</a:t>
            </a:r>
            <a:r>
              <a:rPr lang="de-DE" b="0" kern="0" dirty="0"/>
              <a:t> akquiriere, möchte ich sie auch im </a:t>
            </a:r>
            <a:r>
              <a:rPr lang="de-DE" kern="0" dirty="0"/>
              <a:t>Destruktor</a:t>
            </a:r>
            <a:r>
              <a:rPr lang="de-DE" b="0" kern="0" dirty="0"/>
              <a:t> freigeben.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Wenn ich im Konstruktor Heap-Speicher allokiere, dann muss ich diesen im Destruktor per </a:t>
            </a:r>
            <a:r>
              <a:rPr lang="de-DE" b="0" kern="0" dirty="0" err="1"/>
              <a:t>delete</a:t>
            </a:r>
            <a:r>
              <a:rPr lang="de-DE" b="0" kern="0" dirty="0"/>
              <a:t> freigeben. Was passiert aber wenn ich das notwendige Pointer-Attribut im </a:t>
            </a:r>
            <a:r>
              <a:rPr lang="de-DE" b="0" kern="0" dirty="0" err="1"/>
              <a:t>Kopierkonstruktor</a:t>
            </a:r>
            <a:r>
              <a:rPr lang="de-DE" b="0" kern="0" dirty="0"/>
              <a:t> einfach kopiere? (</a:t>
            </a:r>
            <a:r>
              <a:rPr lang="de-DE" b="0" kern="0" dirty="0">
                <a:sym typeface="Wingdings" panose="05000000000000000000" pitchFamily="2" charset="2"/>
              </a:rPr>
              <a:t>Double Delete!)</a:t>
            </a:r>
            <a:endParaRPr lang="en-US" b="0" kern="0" dirty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Verwende ich einen </a:t>
            </a:r>
            <a:r>
              <a:rPr lang="de-DE" kern="0" dirty="0"/>
              <a:t>eigenen Copy-Konstruktor</a:t>
            </a:r>
            <a:r>
              <a:rPr lang="de-DE" b="0" kern="0" dirty="0"/>
              <a:t> und einen </a:t>
            </a:r>
            <a:r>
              <a:rPr lang="de-DE" kern="0" dirty="0"/>
              <a:t>generierten </a:t>
            </a:r>
            <a:r>
              <a:rPr lang="de-DE" kern="0" dirty="0" err="1"/>
              <a:t>Assignment</a:t>
            </a:r>
            <a:r>
              <a:rPr lang="de-DE" kern="0" dirty="0"/>
              <a:t>-Operator</a:t>
            </a:r>
            <a:r>
              <a:rPr lang="de-DE" b="0" kern="0" dirty="0"/>
              <a:t>, kann es zu </a:t>
            </a:r>
            <a:r>
              <a:rPr lang="de-DE" kern="0" dirty="0"/>
              <a:t>inkonsistentem Verhalten</a:t>
            </a:r>
            <a:r>
              <a:rPr lang="de-DE" b="0" kern="0" dirty="0"/>
              <a:t> kommen.</a:t>
            </a:r>
            <a:br>
              <a:rPr lang="de-DE" b="0" kern="0" dirty="0"/>
            </a:br>
            <a:endParaRPr lang="de-DE" b="0" kern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Immutable Datentypen</a:t>
            </a:r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/>
              <a:t>[Exkurs] </a:t>
            </a:r>
            <a:r>
              <a:rPr lang="de-DE" altLang="de-DE" noProof="0"/>
              <a:t>Weak </a:t>
            </a:r>
            <a:r>
              <a:rPr lang="de-DE" altLang="de-DE" noProof="0" dirty="0" err="1"/>
              <a:t>SmartPointer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Fertig – Eve und Bob halten sich gegenseitig am Leben.</a:t>
            </a:r>
            <a:r>
              <a:rPr lang="de-DE" altLang="de-DE"/>
              <a:t> 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Lösung</a:t>
            </a:r>
            <a:r>
              <a:rPr lang="de-DE" noProof="0" dirty="0"/>
              <a:t>: Verzicht auf Zeiger (I)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Welches neue Problem handeln wir uns damit ein?</a:t>
            </a: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?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Eine Person existiert jetzt </a:t>
            </a:r>
            <a:r>
              <a:rPr lang="de-DE" b="1">
                <a:solidFill>
                  <a:schemeClr val="bg1"/>
                </a:solidFill>
              </a:rPr>
              <a:t>mehrfach</a:t>
            </a:r>
            <a:r>
              <a:rPr lang="de-DE">
                <a:solidFill>
                  <a:schemeClr val="bg1"/>
                </a:solidFill>
              </a:rPr>
              <a:t>! (s. nächste Folie)</a:t>
            </a: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/>
              <a:t>: Verzicht auf Zeiger (II)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eve(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bob(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>
                <a:solidFill>
                  <a:srgbClr val="000000"/>
                </a:solidFill>
                <a:latin typeface="+mj-lt"/>
              </a:rPr>
              <a:t>:</a:t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b="1">
                <a:solidFill>
                  <a:schemeClr val="bg1"/>
                </a:solidFill>
              </a:rPr>
              <a:t>immutablen Objekten</a:t>
            </a:r>
            <a:r>
              <a:rPr lang="de-DE">
                <a:solidFill>
                  <a:schemeClr val="bg1"/>
                </a:solidFill>
              </a:rPr>
              <a:t>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>
                <a:solidFill>
                  <a:schemeClr val="bg1"/>
                </a:solidFill>
              </a:rPr>
              <a:t>) umgehbar</a:t>
            </a: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https://en.wikipedia.org/wiki/Immutable_object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Mixins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Mehrfachvererbung mit Templates mischen</a:t>
            </a:r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definiert…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…und "reingemischt" 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"zusammenmischen"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Methodenzeiger und Lambdas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Brüder von Funktionszeigern und Funktoren</a:t>
            </a:r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altLang="de-DE" noProof="0"/>
              <a:t>Methodenzeiger</a:t>
            </a:r>
            <a:r>
              <a:rPr lang="de-DE" altLang="de-DE" noProof="0" dirty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"user:~ 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.*fp3)(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Methodenzeiger sind </a:t>
            </a:r>
            <a:r>
              <a:rPr lang="de-DE" b="1">
                <a:solidFill>
                  <a:schemeClr val="bg1"/>
                </a:solidFill>
              </a:rPr>
              <a:t>spezielle </a:t>
            </a:r>
            <a:r>
              <a:rPr lang="de-DE" b="1" err="1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Klasse möglich</a:t>
            </a: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altLang="de-DE" noProof="0"/>
              <a:t>Methodenzeiger</a:t>
            </a:r>
            <a:r>
              <a:rPr lang="de-DE" altLang="de-DE" noProof="0" dirty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*fp1)(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=</a:t>
            </a:r>
            <a:b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 der Variable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Klasse der Methode</a:t>
            </a: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.*fp3)(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Aufruf über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des Methodenzeigers</a:t>
            </a: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		(object.*method)(*begin++);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F</a:t>
            </a:r>
            <a:r>
              <a:rPr lang="de-DE" altLang="de-DE" noProof="0"/>
              <a:t>unktionszeiger </a:t>
            </a:r>
            <a:r>
              <a:rPr lang="de-DE" altLang="de-DE" noProof="0" dirty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… entsprechend ändert sich der Aufruf.</a:t>
            </a: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Automatische </a:t>
            </a:r>
            <a:r>
              <a:rPr lang="de-DE" noProof="0" dirty="0"/>
              <a:t>Typableitung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/>
              <a:t>C++-Typen können </a:t>
            </a:r>
            <a:r>
              <a:rPr lang="de-DE" b="1" noProof="0" dirty="0"/>
              <a:t>komplex</a:t>
            </a:r>
            <a:r>
              <a:rPr lang="de-DE" noProof="0" dirty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/>
              <a:t>Neues Schlüsselwort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/>
              <a:t>In der Klausur aus didaktischen Gründen </a:t>
            </a:r>
            <a:r>
              <a:rPr lang="de-DE" b="1" noProof="0" dirty="0">
                <a:solidFill>
                  <a:srgbClr val="C00000"/>
                </a:solidFill>
              </a:rPr>
              <a:t>verboten</a:t>
            </a:r>
            <a:r>
              <a:rPr lang="de-DE" noProof="0" dirty="0">
                <a:solidFill>
                  <a:srgbClr val="C00000"/>
                </a:solidFill>
              </a:rPr>
              <a:t> </a:t>
            </a:r>
            <a:r>
              <a:rPr lang="de-DE" noProof="0" dirty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Laufendes Beispiel:</a:t>
            </a:r>
            <a:br>
              <a:rPr lang="de-DE" altLang="de-DE" noProof="0" dirty="0"/>
            </a:br>
            <a:r>
              <a:rPr lang="de-DE" altLang="de-DE" noProof="0" dirty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>
                <a:solidFill>
                  <a:schemeClr val="bg1"/>
                </a:solidFill>
              </a:rPr>
              <a:t>Aufzugstrategie</a:t>
            </a:r>
            <a:r>
              <a:rPr lang="de-DE" dirty="0">
                <a:solidFill>
                  <a:schemeClr val="bg1"/>
                </a:solidFill>
              </a:rPr>
              <a:t> legt Abarbeitungsreihenfolge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fest</a:t>
            </a: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Metriken/Optimierungsziele: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Lambdas </a:t>
            </a:r>
            <a:r>
              <a:rPr lang="de-DE" noProof="0" dirty="0"/>
              <a:t>(C++11)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Lambda-Ausdruck</a:t>
            </a:r>
            <a:r>
              <a:rPr lang="de-DE" noProof="0" dirty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C++11</a:t>
            </a:r>
            <a:r>
              <a:rPr lang="de-DE" noProof="0" dirty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In Kombination mit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Beispiel:</a:t>
            </a:r>
            <a:br>
              <a:rPr lang="de-DE" noProof="0" dirty="0"/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Mittels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/>
              <a:t> kann die Variable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/>
              <a:t> aus dem Kontext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/>
              <a:t> "</a:t>
            </a:r>
            <a:r>
              <a:rPr lang="de-DE" b="1" noProof="0" dirty="0"/>
              <a:t>eingefangen</a:t>
            </a:r>
            <a:r>
              <a:rPr lang="de-DE" noProof="0" dirty="0"/>
              <a:t>" werden (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/>
              <a:t>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/>
              <a:t>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  <a:p>
            <a:pPr marL="342900" indent="-342900">
              <a:buFontTx/>
              <a:buChar char="-"/>
            </a:pPr>
            <a:r>
              <a:rPr lang="de-DE" b="1" noProof="0" dirty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Beispiel: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/>
              <a:t>z.B. </a:t>
            </a:r>
            <a:r>
              <a:rPr lang="en-US" sz="1200">
                <a:hlinkClick r:id="rId2"/>
              </a:rPr>
              <a:t>http://www.cprogramming.com/c++11/c++11-lambda-closures.html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https://en.wikipedia.org/wiki/Anonymous_function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Makefiles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831792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Indem wir Eclipse/CodeLite/… verwenden, </a:t>
            </a:r>
            <a:r>
              <a:rPr lang="de-DE" altLang="de-DE" sz="1800"/>
              <a:t>binden wir uns an diese IDE.</a:t>
            </a:r>
            <a:br>
              <a:rPr lang="de-DE" altLang="de-DE" sz="1800"/>
            </a:br>
            <a:endParaRPr lang="de-DE" altLang="de-DE" sz="180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Tatsächlich gab es früher gar keine so mächtigen IDEs wie heute …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… aber trotzdem große C/C++-Projekte mit </a:t>
            </a:r>
            <a:r>
              <a:rPr lang="de-DE" altLang="de-DE" sz="1800"/>
              <a:t>hunderten von Dateien/Klassen </a:t>
            </a:r>
            <a:r>
              <a:rPr lang="de-DE" altLang="de-DE" sz="1800" b="0"/>
              <a:t>und </a:t>
            </a:r>
            <a:r>
              <a:rPr lang="de-DE" altLang="de-DE" sz="1800"/>
              <a:t>noch mehr Abhängigkeiten</a:t>
            </a:r>
            <a:r>
              <a:rPr lang="de-DE" altLang="de-DE" sz="1800" b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soll man da den Überblick bewahren?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Mittels Regeln!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771800" y="3473676"/>
            <a:ext cx="5868144" cy="2965135"/>
            <a:chOff x="2771800" y="3473676"/>
            <a:chExt cx="5868144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>
                  <a:solidFill>
                    <a:schemeClr val="bg1"/>
                  </a:solidFill>
                </a:rPr>
                <a:t>Target</a:t>
              </a: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Abhängigkeiten</a:t>
              </a: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Befehl, um Target zu bauen</a:t>
              </a: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771800" y="6109787"/>
              <a:ext cx="5172108" cy="329024"/>
            </a:xfrm>
            <a:prstGeom prst="wedgeRoundRectCallout">
              <a:avLst>
                <a:gd name="adj1" fmla="val -948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1 Tab Einrückung zur Gruppierung von Befehlen</a:t>
              </a: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3" name="Textfeld 12"/>
          <p:cNvSpPr txBox="1"/>
          <p:nvPr/>
        </p:nvSpPr>
        <p:spPr>
          <a:xfrm>
            <a:off x="214512" y="4958376"/>
            <a:ext cx="3390672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1 Source File </a:t>
            </a:r>
            <a:r>
              <a:rPr lang="en-US" i="1"/>
              <a:t>x.cpp</a:t>
            </a:r>
            <a:r>
              <a:rPr lang="en-US"/>
              <a:t> 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  1 Object File </a:t>
            </a:r>
            <a:r>
              <a:rPr lang="en-US" i="1">
                <a:sym typeface="Wingdings" panose="05000000000000000000" pitchFamily="2" charset="2"/>
              </a:rPr>
              <a:t>x.o</a:t>
            </a:r>
          </a:p>
          <a:p>
            <a:pPr algn="l"/>
            <a:r>
              <a:rPr lang="en-US"/>
              <a:t>n Object Files </a:t>
            </a:r>
            <a:r>
              <a:rPr lang="en-US" i="1"/>
              <a:t>x1.o x2.o x3.o …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  1 Executable </a:t>
            </a:r>
            <a:r>
              <a:rPr lang="en-US" i="1">
                <a:sym typeface="Wingdings" panose="05000000000000000000" pitchFamily="2" charset="2"/>
              </a:rPr>
              <a:t>main.exe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  <p:bldP spid="13" grpId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"</a:t>
            </a:r>
            <a:r>
              <a:rPr lang="de-DE" noProof="0" dirty="0" err="1"/>
              <a:t>Make</a:t>
            </a:r>
            <a:r>
              <a:rPr lang="de-DE" noProof="0" dirty="0"/>
              <a:t> </a:t>
            </a:r>
            <a:r>
              <a:rPr lang="de-DE" noProof="0" dirty="0" err="1"/>
              <a:t>is</a:t>
            </a:r>
            <a:r>
              <a:rPr lang="de-DE" noProof="0" dirty="0"/>
              <a:t> an expert </a:t>
            </a:r>
            <a:r>
              <a:rPr lang="de-DE" noProof="0" dirty="0" err="1"/>
              <a:t>system</a:t>
            </a:r>
            <a:r>
              <a:rPr lang="de-DE" noProof="0" dirty="0"/>
              <a:t>." [1]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/>
              <a:t>Eingabe</a:t>
            </a:r>
            <a:r>
              <a:rPr lang="de-DE" noProof="0" dirty="0"/>
              <a:t>: Regelmenge (fix) + Zustand des </a:t>
            </a:r>
            <a:r>
              <a:rPr lang="de-DE" noProof="0" dirty="0" err="1"/>
              <a:t>Workspaces</a:t>
            </a:r>
            <a:r>
              <a:rPr lang="de-DE" noProof="0" dirty="0"/>
              <a:t> (variabel)</a:t>
            </a:r>
          </a:p>
          <a:p>
            <a:r>
              <a:rPr lang="de-DE" b="1" noProof="0" dirty="0"/>
              <a:t>Ausgabe</a:t>
            </a:r>
            <a:r>
              <a:rPr lang="de-DE" noProof="0" dirty="0"/>
              <a:t>: Notwendige </a:t>
            </a:r>
            <a:r>
              <a:rPr lang="de-DE" noProof="0" dirty="0" err="1"/>
              <a:t>Buildschritte</a:t>
            </a:r>
            <a:r>
              <a:rPr lang="de-DE" noProof="0" dirty="0"/>
              <a:t> (z.B. "Erzeuge </a:t>
            </a:r>
            <a:r>
              <a:rPr lang="de-DE" noProof="0" dirty="0" err="1"/>
              <a:t>main.o</a:t>
            </a:r>
            <a:r>
              <a:rPr lang="de-DE" noProof="0" dirty="0"/>
              <a:t>, Erzeuge </a:t>
            </a:r>
            <a:r>
              <a:rPr lang="de-DE" noProof="0" dirty="0" err="1"/>
              <a:t>prog</a:t>
            </a:r>
            <a:r>
              <a:rPr lang="de-DE" noProof="0" dirty="0"/>
              <a:t>")</a:t>
            </a:r>
            <a:endParaRPr lang="de-DE" noProof="0" dirty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0993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[1] Miller, P.A. (1998), "Recursive Make Considered Harmful," AUUGN 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parse.o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prog: $(OBJ)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-o $@ $(OBJ)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main.o: main.c 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-c main.c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parse.o: parse.c 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Directed Acyclic Graph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Workspace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Makefile (Regelmenge)</a:t>
            </a:r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Veränderung</a:t>
            </a:r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Notwendige</a:t>
            </a:r>
            <a:br>
              <a:rPr lang="en-US"/>
            </a:br>
            <a:r>
              <a:rPr lang="en-US"/>
              <a:t>Neuberechnung</a:t>
            </a:r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Erstes Target ist immer der </a:t>
            </a:r>
            <a:r>
              <a:rPr lang="de-DE" b="1">
                <a:solidFill>
                  <a:schemeClr val="bg1"/>
                </a:solidFill>
              </a:rPr>
              <a:t>Default-Einstiegspunkt</a:t>
            </a:r>
            <a:r>
              <a:rPr lang="de-DE">
                <a:solidFill>
                  <a:schemeClr val="bg1"/>
                </a:solidFill>
              </a:rPr>
              <a:t>. Eclipse will </a:t>
            </a:r>
            <a:r>
              <a:rPr lang="de-DE" i="1">
                <a:solidFill>
                  <a:schemeClr val="bg1"/>
                </a:solidFill>
              </a:rPr>
              <a:t>all</a:t>
            </a:r>
            <a:r>
              <a:rPr lang="de-DE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Listen aller </a:t>
            </a:r>
            <a:r>
              <a:rPr lang="de-DE" err="1">
                <a:solidFill>
                  <a:schemeClr val="bg1"/>
                </a:solidFill>
              </a:rPr>
              <a:t>Impl</a:t>
            </a:r>
            <a:r>
              <a:rPr lang="de-DE">
                <a:solidFill>
                  <a:schemeClr val="bg1"/>
                </a:solidFill>
              </a:rPr>
              <a:t>-Dateien und der entsprechenden </a:t>
            </a:r>
            <a:r>
              <a:rPr lang="de-DE" i="1" err="1">
                <a:solidFill>
                  <a:schemeClr val="bg1"/>
                </a:solidFill>
              </a:rPr>
              <a:t>Object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i="1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Platzhalter</a:t>
            </a:r>
            <a:r>
              <a:rPr lang="de-DE">
                <a:solidFill>
                  <a:schemeClr val="bg1"/>
                </a:solidFill>
              </a:rPr>
              <a:t>: $^ - Abh.; $@ - Target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b="1">
                <a:solidFill>
                  <a:schemeClr val="bg1"/>
                </a:solidFill>
              </a:rPr>
              <a:t>Suffixregel</a:t>
            </a:r>
            <a:r>
              <a:rPr lang="de-DE">
                <a:solidFill>
                  <a:schemeClr val="bg1"/>
                </a:solidFill>
              </a:rPr>
              <a:t>"; $&lt; - Input; $@ - </a:t>
            </a:r>
            <a:r>
              <a:rPr lang="de-DE" err="1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-Dependencies</a:t>
            </a:r>
            <a:r>
              <a:rPr lang="de-DE">
                <a:solidFill>
                  <a:schemeClr val="bg1"/>
                </a:solidFill>
              </a:rPr>
              <a:t> (später)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Lösch-Regel</a:t>
            </a: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Makefiles</a:t>
            </a:r>
            <a:r>
              <a:rPr lang="de-DE" noProof="0" dirty="0"/>
              <a:t>: Ablauf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1. Damit ich </a:t>
            </a:r>
            <a:r>
              <a:rPr lang="de-DE" i="1">
                <a:solidFill>
                  <a:schemeClr val="bg1"/>
                </a:solidFill>
              </a:rPr>
              <a:t>all</a:t>
            </a:r>
            <a:r>
              <a:rPr lang="de-DE">
                <a:solidFill>
                  <a:schemeClr val="bg1"/>
                </a:solidFill>
              </a:rPr>
              <a:t> erfüllen kann, brauche ich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2. Falls ich kein </a:t>
            </a:r>
            <a:r>
              <a:rPr lang="de-DE" i="1">
                <a:solidFill>
                  <a:schemeClr val="bg1"/>
                </a:solidFill>
              </a:rPr>
              <a:t>main.exe </a:t>
            </a:r>
            <a:r>
              <a:rPr lang="de-DE">
                <a:solidFill>
                  <a:schemeClr val="bg1"/>
                </a:solidFill>
              </a:rPr>
              <a:t>habe, brauche ich alle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   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-Dateien, um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 daraus zu linken.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3. Falls eine der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 neuer ist als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   muss ich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 trotzdem neu bauen.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4. Analog läuft es für die Kompilierung der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   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-Dateien.</a:t>
            </a: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</a:t>
            </a:r>
            <a:r>
              <a:rPr lang="de-DE" altLang="de-DE" noProof="0" dirty="0" err="1"/>
              <a:t>Include-Dependencies</a:t>
            </a:r>
            <a:endParaRPr lang="de-DE" alt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Wenn sich ein Header ändert, müssen </a:t>
            </a:r>
            <a:r>
              <a:rPr lang="de-DE" kern="0"/>
              <a:t>alle abhängigen Dateien </a:t>
            </a:r>
            <a:r>
              <a:rPr lang="de-DE" b="0" kern="0"/>
              <a:t>(mit </a:t>
            </a:r>
            <a:r>
              <a:rPr lang="de-DE" b="0" i="1" kern="0"/>
              <a:t>#include </a:t>
            </a:r>
            <a:r>
              <a:rPr lang="de-DE" b="0" kern="0"/>
              <a:t>des Headers)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Dazu dienen die Flags </a:t>
            </a:r>
            <a:r>
              <a:rPr lang="de-DE" i="1" kern="0"/>
              <a:t>-MMD</a:t>
            </a:r>
            <a:r>
              <a:rPr lang="de-DE" b="0" kern="0"/>
              <a:t> </a:t>
            </a:r>
            <a:r>
              <a:rPr lang="de-DE" i="1" kern="0"/>
              <a:t>-MP </a:t>
            </a:r>
            <a:r>
              <a:rPr lang="de-DE" b="0" kern="0"/>
              <a:t>und </a:t>
            </a:r>
            <a:r>
              <a:rPr lang="de-DE" kern="0"/>
              <a:t>-</a:t>
            </a:r>
            <a:r>
              <a:rPr lang="de-DE" i="1" kern="0" err="1"/>
              <a:t>include</a:t>
            </a:r>
            <a:r>
              <a:rPr lang="de-DE" i="1" kern="0"/>
              <a:t> $(</a:t>
            </a:r>
            <a:r>
              <a:rPr lang="de-DE" i="1" kern="0" err="1"/>
              <a:t>deps</a:t>
            </a:r>
            <a:r>
              <a:rPr lang="de-DE" i="1" kern="0"/>
              <a:t>)</a:t>
            </a:r>
            <a:r>
              <a:rPr lang="de-DE" b="0" i="1" ker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/>
              <a:t>Building.o</a:t>
            </a:r>
            <a:r>
              <a:rPr lang="de-DE" sz="1400"/>
              <a:t>: Building.cpp Floor.hpp Person.hpp #...</a:t>
            </a:r>
            <a:br>
              <a:rPr lang="de-DE" sz="1400"/>
            </a:br>
            <a:r>
              <a:rPr lang="de-DE" sz="1400"/>
              <a:t>    # </a:t>
            </a:r>
            <a:r>
              <a:rPr lang="de-DE" sz="1400" err="1"/>
              <a:t>nop</a:t>
            </a:r>
            <a:br>
              <a:rPr lang="de-DE" sz="1400"/>
            </a:br>
            <a:endParaRPr lang="de-DE" sz="1400"/>
          </a:p>
          <a:p>
            <a:pPr algn="l"/>
            <a:r>
              <a:rPr lang="de-DE" sz="1400"/>
              <a:t>Floor.hpp:</a:t>
            </a:r>
          </a:p>
          <a:p>
            <a:pPr algn="l"/>
            <a:r>
              <a:rPr lang="de-DE" sz="1400"/>
              <a:t>    # </a:t>
            </a:r>
            <a:r>
              <a:rPr lang="de-DE" sz="1400" err="1"/>
              <a:t>nop</a:t>
            </a:r>
            <a:endParaRPr lang="de-DE" sz="1400"/>
          </a:p>
          <a:p>
            <a:pPr algn="l"/>
            <a:endParaRPr lang="de-DE" sz="1400"/>
          </a:p>
          <a:p>
            <a:pPr algn="l"/>
            <a:r>
              <a:rPr lang="de-DE" sz="1400"/>
              <a:t>Person.hpp</a:t>
            </a:r>
            <a:br>
              <a:rPr lang="de-DE" sz="1400"/>
            </a:br>
            <a:r>
              <a:rPr lang="de-DE" sz="1400"/>
              <a:t>    # </a:t>
            </a:r>
            <a:r>
              <a:rPr lang="de-DE" sz="1400" err="1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Makefiles</a:t>
            </a:r>
            <a:r>
              <a:rPr lang="de-DE" noProof="0" dirty="0"/>
              <a:t>: .PHONY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Ziel</a:t>
            </a:r>
            <a:r>
              <a:rPr lang="de-DE" noProof="0" dirty="0"/>
              <a:t> = </a:t>
            </a:r>
            <a:r>
              <a:rPr lang="de-DE" b="1" noProof="0" dirty="0"/>
              <a:t>Dateinamen(</a:t>
            </a:r>
            <a:r>
              <a:rPr lang="de-DE" b="1" noProof="0" dirty="0" err="1"/>
              <a:t>smuster</a:t>
            </a:r>
            <a:r>
              <a:rPr lang="de-DE" b="1" noProof="0" dirty="0"/>
              <a:t>)</a:t>
            </a:r>
            <a:r>
              <a:rPr lang="de-DE" noProof="0" dirty="0"/>
              <a:t> (bspw. main.exe)</a:t>
            </a:r>
          </a:p>
          <a:p>
            <a:pPr lvl="1"/>
            <a:r>
              <a:rPr lang="de-DE" noProof="0" dirty="0"/>
              <a:t>In unserem Beispiel: verletzt durch Ziele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/>
              <a:t> </a:t>
            </a:r>
          </a:p>
          <a:p>
            <a:pPr lvl="1"/>
            <a:r>
              <a:rPr lang="de-DE" noProof="0" dirty="0"/>
              <a:t>Kein Problem, solange es keine Datei mit </a:t>
            </a:r>
            <a:r>
              <a:rPr lang="de-DE" noProof="0" dirty="0" err="1"/>
              <a:t>namen</a:t>
            </a:r>
            <a:r>
              <a:rPr lang="de-DE" noProof="0" dirty="0"/>
              <a:t> </a:t>
            </a:r>
            <a:r>
              <a:rPr lang="de-DE" i="1" noProof="0" dirty="0"/>
              <a:t>all</a:t>
            </a:r>
            <a:r>
              <a:rPr lang="de-DE" noProof="0" dirty="0"/>
              <a:t> oder </a:t>
            </a:r>
            <a:r>
              <a:rPr lang="de-DE" i="1" noProof="0" dirty="0"/>
              <a:t>clean</a:t>
            </a:r>
            <a:r>
              <a:rPr lang="de-DE" noProof="0" dirty="0"/>
              <a:t> gibt – andernfalls würde keines der </a:t>
            </a:r>
            <a:r>
              <a:rPr lang="de-DE" noProof="0" dirty="0" err="1"/>
              <a:t>Recipes</a:t>
            </a:r>
            <a:r>
              <a:rPr lang="de-DE" noProof="0" dirty="0"/>
              <a:t> ausgeführt werden, da zumindest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/>
              <a:t> keine </a:t>
            </a:r>
            <a:r>
              <a:rPr lang="de-DE" noProof="0"/>
              <a:t>Vorbedingungen hat</a:t>
            </a:r>
            <a:endParaRPr lang="de-DE" noProof="0" dirty="0"/>
          </a:p>
          <a:p>
            <a:r>
              <a:rPr lang="de-DE" b="1" noProof="0" dirty="0"/>
              <a:t>Lösung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/>
              <a:t>-Deklaration</a:t>
            </a:r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https://www.gnu.org/software/make/manual/html_node/Phony-Targets.html</a:t>
            </a:r>
            <a:r>
              <a:rPr lang="en-US" sz="1200"/>
              <a:t> </a:t>
            </a:r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.PHONY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/>
              <a:t>Buildtools</a:t>
            </a:r>
            <a:r>
              <a:rPr lang="de-DE" altLang="de-DE" b="0" noProof="0" dirty="0"/>
              <a:t> sind ab einer bestimmten Projektgröße </a:t>
            </a:r>
            <a:r>
              <a:rPr lang="de-DE" altLang="de-DE" b="1" noProof="0" dirty="0"/>
              <a:t>unabdingbar</a:t>
            </a:r>
            <a:r>
              <a:rPr lang="de-DE" altLang="de-DE" b="0" noProof="0" dirty="0"/>
              <a:t>.</a:t>
            </a:r>
            <a:br>
              <a:rPr lang="de-DE" altLang="de-DE" noProof="0" dirty="0">
                <a:sym typeface="Wingdings" panose="05000000000000000000" pitchFamily="2" charset="2"/>
              </a:rPr>
            </a:br>
            <a:endParaRPr lang="de-DE" altLang="de-DE" noProof="0" dirty="0"/>
          </a:p>
          <a:p>
            <a:r>
              <a:rPr lang="de-DE" altLang="de-DE" b="0" noProof="0" dirty="0" err="1"/>
              <a:t>Makefiles</a:t>
            </a:r>
            <a:r>
              <a:rPr lang="de-DE" altLang="de-DE" b="0" noProof="0" dirty="0"/>
              <a:t> erlauben </a:t>
            </a:r>
            <a:r>
              <a:rPr lang="de-DE" altLang="de-DE" b="1" noProof="0" dirty="0"/>
              <a:t>inkrementelles Bauen von </a:t>
            </a:r>
            <a:r>
              <a:rPr lang="de-DE" altLang="de-DE" b="1" noProof="0"/>
              <a:t>Projekten</a:t>
            </a:r>
            <a:r>
              <a:rPr lang="de-DE" altLang="de-DE" noProof="0"/>
              <a:t>…</a:t>
            </a:r>
          </a:p>
          <a:p>
            <a:pPr lvl="1"/>
            <a:r>
              <a:rPr lang="de-DE" altLang="de-DE" b="0" noProof="0"/>
              <a:t>… </a:t>
            </a:r>
            <a:r>
              <a:rPr lang="de-DE" altLang="de-DE" b="0" noProof="0" dirty="0"/>
              <a:t>müssen aber gepflegt werden und sind </a:t>
            </a:r>
            <a:r>
              <a:rPr lang="de-DE" altLang="de-DE" b="1" noProof="0" dirty="0"/>
              <a:t>nicht-trivial zu erlernen</a:t>
            </a:r>
            <a:r>
              <a:rPr lang="de-DE" altLang="de-DE" b="0" noProof="0" dirty="0"/>
              <a:t>.</a:t>
            </a:r>
            <a:br>
              <a:rPr lang="de-DE" altLang="de-DE" noProof="0" dirty="0"/>
            </a:br>
            <a:endParaRPr lang="de-DE" altLang="de-DE" noProof="0" dirty="0"/>
          </a:p>
          <a:p>
            <a:r>
              <a:rPr lang="de-DE" altLang="de-DE" b="1" noProof="0" dirty="0"/>
              <a:t>Alternativen: </a:t>
            </a:r>
            <a:r>
              <a:rPr lang="de-DE" altLang="de-DE" noProof="0" dirty="0" err="1"/>
              <a:t>Makefile</a:t>
            </a:r>
            <a:r>
              <a:rPr lang="de-DE" altLang="de-DE" noProof="0" dirty="0"/>
              <a:t>-Generatoren und andere </a:t>
            </a:r>
            <a:r>
              <a:rPr lang="de-DE" altLang="de-DE" noProof="0" dirty="0" err="1"/>
              <a:t>Buildtools</a:t>
            </a:r>
            <a:br>
              <a:rPr lang="de-DE" altLang="de-DE" noProof="0" dirty="0"/>
            </a:br>
            <a:endParaRPr lang="de-DE" altLang="de-DE" noProof="0" dirty="0"/>
          </a:p>
          <a:p>
            <a:pPr lvl="1"/>
            <a:r>
              <a:rPr lang="de-DE" altLang="de-DE" i="1" noProof="0" dirty="0" err="1"/>
              <a:t>cmake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qmake</a:t>
            </a:r>
            <a:r>
              <a:rPr lang="de-DE" altLang="de-DE" noProof="0" dirty="0"/>
              <a:t>: Generatoren für </a:t>
            </a:r>
            <a:r>
              <a:rPr lang="de-DE" altLang="de-DE" noProof="0" dirty="0" err="1"/>
              <a:t>Makefiles</a:t>
            </a:r>
            <a:r>
              <a:rPr lang="de-DE" altLang="de-DE" noProof="0" dirty="0"/>
              <a:t> (letzterer von </a:t>
            </a:r>
            <a:r>
              <a:rPr lang="de-DE" altLang="de-DE" noProof="0" dirty="0" err="1"/>
              <a:t>Qt</a:t>
            </a:r>
            <a:r>
              <a:rPr lang="de-DE" altLang="de-DE" noProof="0" dirty="0"/>
              <a:t>)</a:t>
            </a:r>
            <a:br>
              <a:rPr lang="de-DE" altLang="de-DE" noProof="0" dirty="0"/>
            </a:br>
            <a:endParaRPr lang="de-DE" altLang="de-DE" noProof="0" dirty="0"/>
          </a:p>
          <a:p>
            <a:pPr lvl="1"/>
            <a:r>
              <a:rPr lang="de-DE" altLang="de-DE" i="1" noProof="0" dirty="0" err="1"/>
              <a:t>Ant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Maven</a:t>
            </a:r>
            <a:r>
              <a:rPr lang="de-DE" altLang="de-DE" noProof="0" dirty="0"/>
              <a:t>, </a:t>
            </a:r>
            <a:r>
              <a:rPr lang="de-DE" altLang="de-DE" i="1" noProof="0" dirty="0"/>
              <a:t>Ivy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Gradle</a:t>
            </a:r>
            <a:r>
              <a:rPr lang="de-DE" altLang="de-DE" noProof="0" dirty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Mehrfachvererbungsprobleme In Java</a:t>
            </a:r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Laufendes Beispiel:</a:t>
            </a:r>
            <a:br>
              <a:rPr lang="de-DE" altLang="de-DE" dirty="0"/>
            </a:br>
            <a:r>
              <a:rPr lang="de-DE" altLang="de-DE" dirty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Klasse und abstrakte Klasse</a:t>
            </a:r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Assoziation mit Rollenname und Multiplizität </a:t>
            </a:r>
            <a:r>
              <a:rPr lang="de-DE"/>
              <a:t>und String-Attribut </a:t>
            </a:r>
            <a:r>
              <a:rPr lang="de-DE" dirty="0"/>
              <a:t>von Person</a:t>
            </a:r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Legende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Klassendiagramm</a:t>
            </a:r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Mehrfachvererbung </a:t>
            </a:r>
            <a:r>
              <a:rPr lang="de-DE" noProof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/>
              <a:t>Frage</a:t>
            </a:r>
            <a:r>
              <a:rPr lang="de-DE" noProof="0" dirty="0"/>
              <a:t>: Wie wird in Java die folgende Situation gelöst?</a:t>
            </a:r>
          </a:p>
          <a:p>
            <a:r>
              <a:rPr lang="de-DE" b="1" noProof="0" dirty="0"/>
              <a:t>Antwort</a:t>
            </a:r>
            <a:r>
              <a:rPr lang="de-DE" noProof="0" dirty="0"/>
              <a:t>: Gar nicht – darf so nicht </a:t>
            </a:r>
            <a:r>
              <a:rPr lang="de-DE" noProof="0"/>
              <a:t>vorkommen!</a:t>
            </a:r>
          </a:p>
          <a:p>
            <a:r>
              <a:rPr lang="de-DE" b="1" noProof="0"/>
              <a:t>Mögliche Lösung</a:t>
            </a:r>
            <a:r>
              <a:rPr lang="de-DE" noProof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/>
              <a:t> aber kein Untertyp von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Error: The return type is incompatible with </a:t>
              </a:r>
              <a:r>
                <a:rPr lang="en-US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/>
              <a:t>[Exkurs] Mehrfachvererbung </a:t>
            </a:r>
            <a:r>
              <a:rPr lang="de-DE" noProof="0" dirty="0"/>
              <a:t>in </a:t>
            </a:r>
            <a:r>
              <a:rPr lang="de-DE" noProof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/>
              <a:t>Seit Java 1.8: </a:t>
            </a:r>
            <a:r>
              <a:rPr lang="de-DE" noProof="0"/>
              <a:t>Statische Methoden mittels </a:t>
            </a:r>
            <a:r>
              <a:rPr lang="de-DE" b="1" noProof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/>
              <a:t> in Interfaces mögliche</a:t>
            </a:r>
          </a:p>
          <a:p>
            <a:r>
              <a:rPr lang="de-DE" noProof="0"/>
              <a:t>… und damit auch neue Probleme </a:t>
            </a:r>
            <a:r>
              <a:rPr lang="de-DE" noProof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1;}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Error: class MyClass inherits unrelated defaults for run() from types InterfaceA and 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Lizenz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/>
              <a:t>Dieses Werk ist lizenziert unter einer Creative Commons Namensnennung - Nicht kommerziell - Keine Bearbeitungen 4.0 International Lizenz</a:t>
            </a:r>
            <a:br>
              <a:rPr lang="de-DE" noProof="0" dirty="0"/>
            </a:br>
            <a:br>
              <a:rPr lang="de-DE" noProof="0" dirty="0"/>
            </a:br>
            <a:r>
              <a:rPr lang="de-DE" sz="1200" noProof="0" dirty="0">
                <a:hlinkClick r:id="rId2"/>
              </a:rPr>
              <a:t>http://creativecommons.org/licenses/by-nc-nd/4.0/</a:t>
            </a:r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noProof="0" dirty="0"/>
              <a:t>Die Logos der TU Darmstadt und des Fachgebiets Echtzeitsysteme unterliegen der Fair-Use-Konvention.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Beteiligte</a:t>
            </a:r>
            <a:r>
              <a:rPr lang="en-US" dirty="0"/>
              <a:t> </a:t>
            </a:r>
            <a:r>
              <a:rPr lang="en-US" dirty="0" err="1"/>
              <a:t>Autoren</a:t>
            </a:r>
            <a:r>
              <a:rPr lang="en-US" dirty="0"/>
              <a:t> (</a:t>
            </a:r>
            <a:r>
              <a:rPr lang="en-US" dirty="0" err="1"/>
              <a:t>alphabetisch</a:t>
            </a:r>
            <a:r>
              <a:rPr lang="en-US" dirty="0"/>
              <a:t>):</a:t>
            </a:r>
          </a:p>
          <a:p>
            <a:pPr algn="l"/>
            <a:r>
              <a:rPr lang="en-US" dirty="0"/>
              <a:t>Anthony </a:t>
            </a:r>
            <a:r>
              <a:rPr lang="en-US" dirty="0" err="1"/>
              <a:t>Anjorin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Sebastian Ehmes,</a:t>
            </a:r>
          </a:p>
          <a:p>
            <a:pPr algn="l"/>
            <a:r>
              <a:rPr lang="en-US" dirty="0"/>
              <a:t>Matthias </a:t>
            </a:r>
            <a:r>
              <a:rPr lang="en-US" dirty="0" err="1"/>
              <a:t>Gazzari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Nicolas </a:t>
            </a:r>
            <a:r>
              <a:rPr lang="en-US" dirty="0" err="1"/>
              <a:t>Himmelmann</a:t>
            </a:r>
            <a:r>
              <a:rPr lang="en-US" dirty="0"/>
              <a:t>,</a:t>
            </a:r>
          </a:p>
          <a:p>
            <a:pPr algn="l"/>
            <a:r>
              <a:rPr lang="en-US" dirty="0" err="1"/>
              <a:t>Puria</a:t>
            </a:r>
            <a:r>
              <a:rPr lang="en-US" dirty="0"/>
              <a:t> </a:t>
            </a:r>
            <a:r>
              <a:rPr lang="en-US" dirty="0" err="1"/>
              <a:t>Izady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Philipp </a:t>
            </a:r>
            <a:r>
              <a:rPr lang="en-US" dirty="0" err="1"/>
              <a:t>Joncyk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Roland Kluge,</a:t>
            </a:r>
          </a:p>
          <a:p>
            <a:pPr algn="l"/>
            <a:r>
              <a:rPr lang="en-US" dirty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Bildnachweis und </a:t>
            </a:r>
            <a:r>
              <a:rPr lang="de-DE" noProof="0" dirty="0" err="1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Titelbild "Organisatorisches" (Papierstapel)</a:t>
            </a:r>
            <a:r>
              <a:rPr lang="de-DE" noProof="0" dirty="0"/>
              <a:t>: CC BY-SA 3.0, </a:t>
            </a:r>
            <a:r>
              <a:rPr lang="de-DE" noProof="0" dirty="0" err="1"/>
              <a:t>by</a:t>
            </a:r>
            <a:r>
              <a:rPr lang="de-DE" noProof="0" dirty="0"/>
              <a:t> Jonathan Joseph </a:t>
            </a:r>
            <a:r>
              <a:rPr lang="de-DE" noProof="0" dirty="0" err="1"/>
              <a:t>Bondhus</a:t>
            </a:r>
            <a:r>
              <a:rPr lang="de-DE" noProof="0" dirty="0"/>
              <a:t> on Wiki </a:t>
            </a:r>
            <a:r>
              <a:rPr lang="de-DE" noProof="0" dirty="0" err="1"/>
              <a:t>Commons</a:t>
            </a:r>
            <a:r>
              <a:rPr lang="de-DE" noProof="0" dirty="0"/>
              <a:t>, URL: </a:t>
            </a:r>
            <a:r>
              <a:rPr lang="de-DE" noProof="0" dirty="0">
                <a:hlinkClick r:id="rId2"/>
              </a:rPr>
              <a:t>https://commons.wikimedia.org/wiki/Paper#/media/File:Stack_of_Copy_Paper.jpg</a:t>
            </a:r>
            <a:endParaRPr lang="de-DE" noProof="0" dirty="0"/>
          </a:p>
          <a:p>
            <a:r>
              <a:rPr lang="de-DE" b="1" noProof="0" dirty="0"/>
              <a:t>Lächelndes Fragezeichen</a:t>
            </a:r>
            <a:r>
              <a:rPr lang="de-DE" noProof="0" dirty="0"/>
              <a:t>: "</a:t>
            </a:r>
            <a:r>
              <a:rPr lang="de-DE" noProof="0" dirty="0" err="1"/>
              <a:t>attribution</a:t>
            </a:r>
            <a:r>
              <a:rPr lang="de-DE" noProof="0" dirty="0"/>
              <a:t>",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katieyunholmes</a:t>
            </a:r>
            <a:r>
              <a:rPr lang="de-DE" noProof="0" dirty="0"/>
              <a:t>: </a:t>
            </a:r>
            <a:r>
              <a:rPr lang="de-DE" noProof="0" dirty="0" err="1"/>
              <a:t>smiley</a:t>
            </a:r>
            <a:r>
              <a:rPr lang="de-DE" noProof="0" dirty="0"/>
              <a:t> </a:t>
            </a:r>
            <a:r>
              <a:rPr lang="de-DE" noProof="0" dirty="0" err="1"/>
              <a:t>face</a:t>
            </a:r>
            <a:r>
              <a:rPr lang="de-DE" noProof="0" dirty="0"/>
              <a:t> </a:t>
            </a:r>
            <a:r>
              <a:rPr lang="de-DE" noProof="0" dirty="0" err="1"/>
              <a:t>clip</a:t>
            </a:r>
            <a:r>
              <a:rPr lang="de-DE" noProof="0" dirty="0"/>
              <a:t> </a:t>
            </a:r>
            <a:r>
              <a:rPr lang="de-DE" noProof="0" dirty="0" err="1"/>
              <a:t>art</a:t>
            </a:r>
            <a:r>
              <a:rPr lang="de-DE" noProof="0" dirty="0"/>
              <a:t> </a:t>
            </a:r>
            <a:r>
              <a:rPr lang="de-DE" noProof="0" dirty="0" err="1"/>
              <a:t>animated</a:t>
            </a:r>
            <a:r>
              <a:rPr lang="de-DE" noProof="0" dirty="0"/>
              <a:t>, URL: </a:t>
            </a:r>
            <a:r>
              <a:rPr lang="de-DE" noProof="0" dirty="0">
                <a:hlinkClick r:id="rId3"/>
              </a:rPr>
              <a:t>http://cliparts.co/clipart/2613703</a:t>
            </a:r>
            <a:endParaRPr lang="de-DE" noProof="0" dirty="0"/>
          </a:p>
          <a:p>
            <a:r>
              <a:rPr lang="de-DE" b="1" noProof="0" dirty="0"/>
              <a:t>Fotos des Experimentierboards</a:t>
            </a:r>
            <a:r>
              <a:rPr lang="de-DE" noProof="0" dirty="0"/>
              <a:t>: CC BY-SA 3.0</a:t>
            </a:r>
            <a:r>
              <a:rPr lang="de-DE" noProof="0"/>
              <a:t>, </a:t>
            </a:r>
            <a:r>
              <a:rPr lang="de-DE"/>
              <a:t>Roland Kluge 2017, </a:t>
            </a:r>
            <a:r>
              <a:rPr lang="de-DE" noProof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>
                <a:solidFill>
                  <a:schemeClr val="bg1"/>
                </a:solidFill>
              </a:rPr>
              <a:t> 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Building.hpp</a:t>
            </a: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>
                <a:solidFill>
                  <a:schemeClr val="bg1"/>
                </a:solidFill>
              </a:rPr>
              <a:t>(nicht Methoden!)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 dirty="0">
                <a:solidFill>
                  <a:schemeClr val="bg1"/>
                </a:solidFill>
              </a:rPr>
              <a:t>Mehrere Klassen</a:t>
            </a:r>
            <a:r>
              <a:rPr lang="de-DE" dirty="0">
                <a:solidFill>
                  <a:schemeClr val="bg1"/>
                </a:solidFill>
              </a:rPr>
              <a:t> können flexibel in Header/Implementierungsdateien definiert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/>
              <a:t>Header</a:t>
            </a:r>
            <a:r>
              <a:rPr lang="de-DE" altLang="de-DE" noProof="0" dirty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Java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Java: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>
                <a:solidFill>
                  <a:schemeClr val="bg1"/>
                </a:solidFill>
              </a:rPr>
              <a:t>für Bibliotheken ("System")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>
                <a:solidFill>
                  <a:schemeClr val="bg1"/>
                </a:solidFill>
              </a:rPr>
              <a:t>für eigenen Code ("Projekt")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Definition </a:t>
            </a:r>
            <a:r>
              <a:rPr lang="de-DE">
                <a:solidFill>
                  <a:schemeClr val="bg1"/>
                </a:solidFill>
              </a:rPr>
              <a:t>der Klasse mit </a:t>
            </a:r>
            <a:r>
              <a:rPr lang="de-DE" b="1">
                <a:solidFill>
                  <a:schemeClr val="bg1"/>
                </a:solidFill>
              </a:rPr>
              <a:t>Deklaration </a:t>
            </a:r>
            <a:r>
              <a:rPr lang="de-DE">
                <a:solidFill>
                  <a:schemeClr val="bg1"/>
                </a:solidFill>
              </a:rPr>
              <a:t>der Methoden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"Members" = Methoden + Attribute</a:t>
            </a: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"Creating building with 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 floors."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..."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Header und </a:t>
            </a:r>
            <a:r>
              <a:rPr lang="de-DE" altLang="de-DE" u="sng" noProof="0" dirty="0"/>
              <a:t>Implementierungs</a:t>
            </a:r>
            <a:r>
              <a:rPr lang="de-DE" altLang="de-DE" noProof="0" dirty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Using</a:t>
            </a:r>
            <a:r>
              <a:rPr lang="de-DE" b="1">
                <a:solidFill>
                  <a:schemeClr val="bg1"/>
                </a:solidFill>
              </a:rPr>
              <a:t>-Befehle</a:t>
            </a:r>
            <a:r>
              <a:rPr lang="de-DE">
                <a:solidFill>
                  <a:schemeClr val="bg1"/>
                </a:solidFill>
              </a:rPr>
              <a:t> sind wie statische Imports in Java (</a:t>
            </a:r>
            <a:r>
              <a:rPr lang="de-DE" i="1">
                <a:solidFill>
                  <a:schemeClr val="bg1"/>
                </a:solidFill>
              </a:rPr>
              <a:t>cout</a:t>
            </a:r>
            <a:r>
              <a:rPr lang="de-DE">
                <a:solidFill>
                  <a:schemeClr val="bg1"/>
                </a:solidFill>
              </a:rPr>
              <a:t> statt </a:t>
            </a:r>
            <a:r>
              <a:rPr lang="de-DE" i="1" err="1">
                <a:solidFill>
                  <a:schemeClr val="bg1"/>
                </a:solidFill>
              </a:rPr>
              <a:t>std</a:t>
            </a:r>
            <a:r>
              <a:rPr lang="de-DE" i="1">
                <a:solidFill>
                  <a:schemeClr val="bg1"/>
                </a:solidFill>
              </a:rPr>
              <a:t>::</a:t>
            </a:r>
            <a:r>
              <a:rPr lang="de-DE" i="1" err="1">
                <a:solidFill>
                  <a:schemeClr val="bg1"/>
                </a:solidFill>
              </a:rPr>
              <a:t>cout</a:t>
            </a:r>
            <a:r>
              <a:rPr lang="de-DE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VORSICHT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>
                <a:solidFill>
                  <a:schemeClr val="bg1"/>
                </a:solidFill>
              </a:rPr>
              <a:t>'s sollten stets hinter den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>
                <a:solidFill>
                  <a:schemeClr val="bg1"/>
                </a:solidFill>
              </a:rPr>
              <a:t> auftreten.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Header-Datei</a:t>
            </a:r>
            <a:r>
              <a:rPr lang="de-DE" dirty="0">
                <a:solidFill>
                  <a:schemeClr val="bg1"/>
                </a:solidFill>
              </a:rPr>
              <a:t> wird eingebunden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/>
              <a:t>Vortragsteil</a:t>
            </a:r>
            <a:r>
              <a:rPr lang="de-DE" sz="2200" noProof="0" dirty="0"/>
              <a:t>	vermittelt 	</a:t>
            </a:r>
            <a:r>
              <a:rPr lang="de-DE" sz="2200" b="1" noProof="0" dirty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/>
              <a:t>Übung</a:t>
            </a:r>
            <a:r>
              <a:rPr lang="de-DE" sz="2200" noProof="0" dirty="0"/>
              <a:t> 	vermittelt 	</a:t>
            </a:r>
            <a:r>
              <a:rPr lang="de-DE" sz="2200" b="1" noProof="0" dirty="0"/>
              <a:t>praktische Kenntnisse</a:t>
            </a:r>
            <a:br>
              <a:rPr lang="de-DE" sz="2200" noProof="0" dirty="0"/>
            </a:br>
            <a:br>
              <a:rPr lang="de-DE" sz="2200" noProof="0" dirty="0"/>
            </a:br>
            <a:endParaRPr lang="de-DE" sz="2200" noProof="0" dirty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/>
                <a:t>Compile Time</a:t>
              </a:r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Drei aufeinander aufbauende Phasen </a:t>
            </a:r>
            <a:r>
              <a:rPr lang="en-US" b="1"/>
              <a:t>von Quellcode zur Ausführung</a:t>
            </a:r>
          </a:p>
          <a:p>
            <a:r>
              <a:rPr lang="en-US" b="1"/>
              <a:t>Compile Time</a:t>
            </a:r>
          </a:p>
          <a:p>
            <a:pPr lvl="1"/>
            <a:r>
              <a:rPr lang="en-US"/>
              <a:t>Übersetzung einzelner Einheiten (Dateien) in Objektcode (.java </a:t>
            </a:r>
            <a:r>
              <a:rPr lang="en-US">
                <a:sym typeface="Wingdings" panose="05000000000000000000" pitchFamily="2" charset="2"/>
              </a:rPr>
              <a:t> .class, </a:t>
            </a:r>
            <a:r>
              <a:rPr lang="en-US"/>
              <a:t>.c/.cpp</a:t>
            </a:r>
            <a:r>
              <a:rPr lang="en-US">
                <a:sym typeface="Wingdings" panose="05000000000000000000" pitchFamily="2" charset="2"/>
              </a:rPr>
              <a:t>.o)</a:t>
            </a:r>
            <a:endParaRPr lang="en-US"/>
          </a:p>
          <a:p>
            <a:pPr lvl="1"/>
            <a:r>
              <a:rPr lang="en-US"/>
              <a:t>Alle verwendenten Namen müssen in einer Einheit deklariert, aber nicht definiert sein.</a:t>
            </a:r>
          </a:p>
          <a:p>
            <a:r>
              <a:rPr lang="en-US" b="1"/>
              <a:t>Link Time</a:t>
            </a:r>
          </a:p>
          <a:p>
            <a:pPr lvl="1"/>
            <a:r>
              <a:rPr lang="en-US"/>
              <a:t>Auflösung von Abhängigkeiten ("externe Symbole") zwischen den Object Files</a:t>
            </a:r>
          </a:p>
          <a:p>
            <a:pPr lvl="1"/>
            <a:r>
              <a:rPr lang="en-US"/>
              <a:t>C++: Zu jedem verwendeten Namen muss es (genau) eine Definition geben.</a:t>
            </a:r>
          </a:p>
          <a:p>
            <a:r>
              <a:rPr lang="en-US" b="1"/>
              <a:t>Load Time</a:t>
            </a:r>
          </a:p>
          <a:p>
            <a:pPr lvl="1"/>
            <a:r>
              <a:rPr lang="en-US"/>
              <a:t>Vorbereitung und Start der Programmausführung durch das Betriebsystem</a:t>
            </a:r>
          </a:p>
          <a:p>
            <a:pPr lvl="1"/>
            <a:r>
              <a:rPr lang="de-DE"/>
              <a:t>Speicherbereich zuordnen, dyn. Abhängigkeiten laden, Ausführung von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Compile, Link, Load Time</a:t>
            </a: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Statisches und dynamisches Linken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/>
              <a:t>Statisches Linken</a:t>
            </a:r>
          </a:p>
          <a:p>
            <a:pPr algn="ctr"/>
            <a:r>
              <a:rPr lang="de-DE" sz="1600" b="0" noProof="0" dirty="0"/>
              <a:t>(</a:t>
            </a:r>
            <a:r>
              <a:rPr lang="de-DE" sz="1600" b="0" noProof="0" dirty="0" err="1"/>
              <a:t>Static</a:t>
            </a:r>
            <a:r>
              <a:rPr lang="de-DE" sz="1600" b="0" noProof="0" dirty="0"/>
              <a:t> Libraries und </a:t>
            </a:r>
            <a:r>
              <a:rPr lang="de-DE" sz="1600" b="0" noProof="0" dirty="0" err="1"/>
              <a:t>Shared</a:t>
            </a:r>
            <a:r>
              <a:rPr lang="de-DE" sz="1600" b="0" noProof="0" dirty="0"/>
              <a:t> Archives)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Autofit/>
          </a:bodyPr>
          <a:lstStyle/>
          <a:p>
            <a:r>
              <a:rPr lang="de-DE" sz="2000" noProof="0" dirty="0"/>
              <a:t>Bibliothek muss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vorhanden sein.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noProof="0" dirty="0"/>
              <a:t>"Kopie" der Bibliothek wird im </a:t>
            </a:r>
            <a:r>
              <a:rPr lang="de-DE" sz="2000" noProof="0" dirty="0" err="1"/>
              <a:t>Compilat</a:t>
            </a:r>
            <a:r>
              <a:rPr lang="de-DE" sz="2000" noProof="0" dirty="0"/>
              <a:t> (</a:t>
            </a:r>
            <a:r>
              <a:rPr lang="de-DE" sz="2000" i="1" noProof="0" dirty="0"/>
              <a:t>main.exe</a:t>
            </a:r>
            <a:r>
              <a:rPr lang="de-DE" sz="2000" noProof="0" dirty="0"/>
              <a:t>) abgelegt.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noProof="0" dirty="0"/>
              <a:t>Unterschied zwischen SL und SA eher klein</a:t>
            </a:r>
          </a:p>
          <a:p>
            <a:pPr marL="0" indent="0">
              <a:buNone/>
            </a:pPr>
            <a:br>
              <a:rPr lang="de-DE" sz="2000" noProof="0" dirty="0">
                <a:sym typeface="Wingdings" panose="05000000000000000000" pitchFamily="2" charset="2"/>
              </a:rPr>
            </a:br>
            <a:r>
              <a:rPr lang="de-DE" sz="2000" noProof="0" dirty="0">
                <a:sym typeface="Wingdings" panose="05000000000000000000" pitchFamily="2" charset="2"/>
              </a:rPr>
              <a:t> </a:t>
            </a:r>
            <a:r>
              <a:rPr lang="de-DE" sz="2000" noProof="0" dirty="0" err="1">
                <a:sym typeface="Wingdings" panose="05000000000000000000" pitchFamily="2" charset="2"/>
              </a:rPr>
              <a:t>Compilat</a:t>
            </a:r>
            <a:r>
              <a:rPr lang="de-DE" sz="2000" noProof="0" dirty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>
                <a:sym typeface="Wingdings" panose="05000000000000000000" pitchFamily="2" charset="2"/>
              </a:rPr>
              <a:t>standalone</a:t>
            </a:r>
            <a:r>
              <a:rPr lang="de-DE" sz="2000" noProof="0" dirty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>
                <a:sym typeface="Wingdings" panose="05000000000000000000" pitchFamily="2" charset="2"/>
              </a:rPr>
              <a:t>größer</a:t>
            </a:r>
            <a:r>
              <a:rPr lang="de-DE" sz="2000" noProof="0" dirty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/>
              <a:t>Dynamisches Linken</a:t>
            </a:r>
          </a:p>
          <a:p>
            <a:pPr algn="ctr"/>
            <a:r>
              <a:rPr lang="de-DE" sz="1600" b="0" noProof="0" dirty="0"/>
              <a:t>(</a:t>
            </a:r>
            <a:r>
              <a:rPr lang="de-DE" sz="1600" b="0" noProof="0" dirty="0" err="1"/>
              <a:t>Shared</a:t>
            </a:r>
            <a:r>
              <a:rPr lang="de-DE" sz="1600" b="0" noProof="0" dirty="0"/>
              <a:t> Objects und DLLs)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Autofit/>
          </a:bodyPr>
          <a:lstStyle/>
          <a:p>
            <a:r>
              <a:rPr lang="de-DE" sz="2000" i="1" noProof="0" dirty="0" err="1"/>
              <a:t>Shared</a:t>
            </a:r>
            <a:r>
              <a:rPr lang="de-DE" sz="2000" i="1" noProof="0" dirty="0"/>
              <a:t> Objects </a:t>
            </a:r>
            <a:r>
              <a:rPr lang="de-DE" sz="2000" noProof="0" dirty="0"/>
              <a:t>müssen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und zur </a:t>
            </a:r>
            <a:r>
              <a:rPr lang="de-DE" sz="2000" b="1" noProof="0" dirty="0"/>
              <a:t>Ladezeit</a:t>
            </a:r>
            <a:r>
              <a:rPr lang="de-DE" sz="2000" noProof="0" dirty="0"/>
              <a:t> vorhanden sein.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i="1" noProof="0" dirty="0"/>
              <a:t>DLLs </a:t>
            </a:r>
            <a:r>
              <a:rPr lang="de-DE" sz="2000" noProof="0" dirty="0"/>
              <a:t>müssen </a:t>
            </a:r>
            <a:r>
              <a:rPr lang="de-DE" sz="2000" b="1" noProof="0" dirty="0"/>
              <a:t>nicht</a:t>
            </a:r>
            <a:r>
              <a:rPr lang="de-DE" sz="2000" noProof="0" dirty="0"/>
              <a:t>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und </a:t>
            </a:r>
            <a:r>
              <a:rPr lang="de-DE" sz="2000" b="1" noProof="0" dirty="0"/>
              <a:t>nur beim konkreten Aufruf </a:t>
            </a:r>
            <a:r>
              <a:rPr lang="de-DE" sz="2000" noProof="0" dirty="0"/>
              <a:t>zur </a:t>
            </a:r>
            <a:r>
              <a:rPr lang="de-DE" sz="2000" b="1" noProof="0" dirty="0"/>
              <a:t>Laufzeit</a:t>
            </a:r>
            <a:r>
              <a:rPr lang="de-DE" sz="2000" noProof="0" dirty="0"/>
              <a:t> verfügbar sein (werden aber zur </a:t>
            </a:r>
            <a:r>
              <a:rPr lang="de-DE" sz="2000" noProof="0" dirty="0" err="1"/>
              <a:t>Linkzeit</a:t>
            </a:r>
            <a:r>
              <a:rPr lang="de-DE" sz="2000" noProof="0" dirty="0"/>
              <a:t> von einer LIB-Datei begleitet).</a:t>
            </a:r>
          </a:p>
          <a:p>
            <a:pPr marL="0" indent="0">
              <a:buNone/>
            </a:pPr>
            <a:r>
              <a:rPr lang="de-DE" sz="2000" noProof="0" dirty="0">
                <a:sym typeface="Wingdings" panose="05000000000000000000" pitchFamily="2" charset="2"/>
              </a:rPr>
              <a:t></a:t>
            </a:r>
            <a:r>
              <a:rPr lang="de-DE" sz="2000" noProof="0" dirty="0" err="1">
                <a:sym typeface="Wingdings" panose="05000000000000000000" pitchFamily="2" charset="2"/>
              </a:rPr>
              <a:t>Compilat</a:t>
            </a:r>
            <a:r>
              <a:rPr lang="de-DE" sz="2000" noProof="0" dirty="0">
                <a:sym typeface="Wingdings" panose="05000000000000000000" pitchFamily="2" charset="2"/>
              </a:rPr>
              <a:t> ist "</a:t>
            </a:r>
            <a:r>
              <a:rPr lang="de-DE" sz="2000" b="1" noProof="0" dirty="0">
                <a:sym typeface="Wingdings" panose="05000000000000000000" pitchFamily="2" charset="2"/>
              </a:rPr>
              <a:t>minimal</a:t>
            </a:r>
            <a:r>
              <a:rPr lang="de-DE" sz="2000" noProof="0" dirty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java Main.class</a:t>
            </a: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  <a:r>
                    <a:rPr lang="de-DE" altLang="de-DE" sz="1800" b="0"/>
                    <a:t> (</a:t>
                  </a:r>
                  <a:r>
                    <a:rPr lang="de-DE" altLang="de-DE" sz="1800" b="0" i="1"/>
                    <a:t>*.o</a:t>
                  </a:r>
                  <a:r>
                    <a:rPr lang="de-DE" altLang="de-DE" sz="1800" b="0"/>
                    <a:t>)</a:t>
                  </a:r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Building.cpp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Building.cpp *</a:t>
            </a: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Building.o</a:t>
            </a: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/>
                  <a:t>Maschinencode</a:t>
                </a:r>
                <a:r>
                  <a:rPr lang="de-DE" altLang="de-DE" sz="1800" b="0"/>
                  <a:t> (main.exe,</a:t>
                </a:r>
                <a:br>
                  <a:rPr lang="de-DE" altLang="de-DE" sz="1800" b="0"/>
                </a:br>
                <a:r>
                  <a:rPr lang="de-DE" altLang="de-DE" sz="1800" b="0"/>
                  <a:t>mylib.dll, </a:t>
                </a:r>
                <a:r>
                  <a:rPr lang="de-DE" altLang="de-DE" sz="1800" b="0" err="1"/>
                  <a:t>mylib.a</a:t>
                </a:r>
                <a:r>
                  <a:rPr lang="de-DE" altLang="de-DE" sz="1800" b="0" i="1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/>
                    <a:t>(</a:t>
                  </a:r>
                  <a:r>
                    <a:rPr lang="de-DE" altLang="de-DE" sz="1800" b="0" i="1"/>
                    <a:t>*.o</a:t>
                  </a:r>
                  <a:r>
                    <a:rPr lang="de-DE" altLang="de-DE" sz="1800" b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Bibliotheken</a:t>
                  </a:r>
                  <a:br>
                    <a:rPr lang="de-DE" altLang="de-DE" sz="1800" b="0"/>
                  </a:br>
                  <a:r>
                    <a:rPr lang="de-DE" altLang="de-DE" sz="1800" b="0"/>
                    <a:t>(*.</a:t>
                  </a:r>
                  <a:r>
                    <a:rPr lang="de-DE" altLang="de-DE" sz="1800" b="0" err="1"/>
                    <a:t>dll</a:t>
                  </a:r>
                  <a:r>
                    <a:rPr lang="de-DE" altLang="de-DE" sz="1800" b="0"/>
                    <a:t>, *.a, *.so)</a:t>
                  </a:r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Unterschiede </a:t>
            </a:r>
            <a:r>
              <a:rPr lang="de-DE" noProof="0" dirty="0"/>
              <a:t>zwischen Java- </a:t>
            </a:r>
            <a:r>
              <a:rPr lang="de-DE" noProof="0"/>
              <a:t>und </a:t>
            </a:r>
            <a:br>
              <a:rPr lang="de-DE" noProof="0"/>
            </a:br>
            <a:r>
              <a:rPr lang="de-DE" noProof="0"/>
              <a:t>C/C++-</a:t>
            </a:r>
            <a:r>
              <a:rPr lang="de-DE" noProof="0" dirty="0"/>
              <a:t>Compiler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Java-Code </a:t>
            </a:r>
            <a:r>
              <a:rPr lang="de-DE" b="1" noProof="0" dirty="0">
                <a:sym typeface="Wingdings" panose="05000000000000000000" pitchFamily="2" charset="2"/>
              </a:rPr>
              <a:t> Java-Bytecode </a:t>
            </a:r>
            <a:r>
              <a:rPr lang="de-DE" noProof="0" dirty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>
                <a:sym typeface="Wingdings" panose="05000000000000000000" pitchFamily="2" charset="2"/>
              </a:rPr>
              <a:t>java</a:t>
            </a:r>
            <a:r>
              <a:rPr lang="de-DE" noProof="0" dirty="0">
                <a:sym typeface="Wingdings" panose="05000000000000000000" pitchFamily="2" charset="2"/>
              </a:rPr>
              <a:t>- und .</a:t>
            </a:r>
            <a:r>
              <a:rPr lang="de-DE" noProof="0" dirty="0" err="1">
                <a:sym typeface="Wingdings" panose="05000000000000000000" pitchFamily="2" charset="2"/>
              </a:rPr>
              <a:t>class</a:t>
            </a:r>
            <a:r>
              <a:rPr lang="de-DE" noProof="0" dirty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>
                <a:sym typeface="Wingdings" panose="05000000000000000000" pitchFamily="2" charset="2"/>
              </a:rPr>
              <a:t>Compilierung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Sprachumfang </a:t>
            </a:r>
            <a:r>
              <a:rPr lang="de-DE" b="1" noProof="0" dirty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>
                <a:sym typeface="Wingdings" panose="05000000000000000000" pitchFamily="2" charset="2"/>
              </a:rPr>
              <a:t>Optimierungen</a:t>
            </a:r>
            <a:r>
              <a:rPr lang="de-DE" noProof="0" dirty="0">
                <a:sym typeface="Wingdings" panose="05000000000000000000" pitchFamily="2" charset="2"/>
              </a:rPr>
              <a:t>: fast ausschließlich zur </a:t>
            </a:r>
            <a:r>
              <a:rPr lang="de-DE" b="1" noProof="0" dirty="0">
                <a:sym typeface="Wingdings" panose="05000000000000000000" pitchFamily="2" charset="2"/>
              </a:rPr>
              <a:t>Laufzeit</a:t>
            </a:r>
            <a:r>
              <a:rPr lang="de-DE" noProof="0" dirty="0">
                <a:sym typeface="Wingdings" panose="05000000000000000000" pitchFamily="2" charset="2"/>
              </a:rPr>
              <a:t> durch die JVM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Auflösung </a:t>
            </a:r>
            <a:r>
              <a:rPr lang="de-DE" b="1" noProof="0" dirty="0">
                <a:sym typeface="Wingdings" panose="05000000000000000000" pitchFamily="2" charset="2"/>
              </a:rPr>
              <a:t>externer Abhängigkeiten </a:t>
            </a:r>
            <a:r>
              <a:rPr lang="de-DE" noProof="0" dirty="0">
                <a:sym typeface="Wingdings" panose="05000000000000000000" pitchFamily="2" charset="2"/>
              </a:rPr>
              <a:t>über Java </a:t>
            </a:r>
            <a:r>
              <a:rPr lang="de-DE" b="1" noProof="0" dirty="0" err="1">
                <a:sym typeface="Wingdings" panose="05000000000000000000" pitchFamily="2" charset="2"/>
              </a:rPr>
              <a:t>Classpath</a:t>
            </a:r>
            <a:r>
              <a:rPr lang="de-DE" dirty="0">
                <a:sym typeface="Wingdings" panose="05000000000000000000" pitchFamily="2" charset="2"/>
              </a:rPr>
              <a:t> (~ </a:t>
            </a:r>
            <a:r>
              <a:rPr lang="de-DE" dirty="0" err="1">
                <a:sym typeface="Wingdings" panose="05000000000000000000" pitchFamily="2" charset="2"/>
              </a:rPr>
              <a:t>dyn</a:t>
            </a:r>
            <a:r>
              <a:rPr lang="de-DE" dirty="0">
                <a:sym typeface="Wingdings" panose="05000000000000000000" pitchFamily="2" charset="2"/>
              </a:rPr>
              <a:t>. Linken)</a:t>
            </a:r>
            <a:endParaRPr lang="de-DE" noProof="0" dirty="0"/>
          </a:p>
          <a:p>
            <a:pPr marL="0" indent="0">
              <a:buNone/>
            </a:pPr>
            <a:endParaRPr lang="de-DE" b="1" noProof="0" dirty="0"/>
          </a:p>
          <a:p>
            <a:pPr marL="0" indent="0">
              <a:buNone/>
            </a:pPr>
            <a:r>
              <a:rPr lang="de-DE" b="1" noProof="0" dirty="0"/>
              <a:t>C/C++</a:t>
            </a: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C/C++-Code </a:t>
            </a:r>
            <a:r>
              <a:rPr lang="de-DE" b="1" noProof="0" dirty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Komplexere Transformation, (oft)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>
                <a:sym typeface="Wingdings" panose="05000000000000000000" pitchFamily="2" charset="2"/>
              </a:rPr>
              <a:t>Inkrementalität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/>
              <a:t>Auflösung von</a:t>
            </a:r>
            <a:r>
              <a:rPr lang="de-DE" b="1" noProof="0" dirty="0"/>
              <a:t> externen Abhängigkeiten</a:t>
            </a:r>
            <a:r>
              <a:rPr lang="de-DE" noProof="0" dirty="0"/>
              <a:t> über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/>
              <a:t>(</a:t>
            </a:r>
            <a:r>
              <a:rPr lang="de-DE" noProof="0" dirty="0" err="1"/>
              <a:t>Compile</a:t>
            </a:r>
            <a:r>
              <a:rPr lang="de-DE" noProof="0" dirty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Optimierungen zur </a:t>
            </a:r>
            <a:r>
              <a:rPr lang="de-DE" b="1" noProof="0" dirty="0" err="1"/>
              <a:t>Compile</a:t>
            </a:r>
            <a:r>
              <a:rPr lang="de-DE" b="1" noProof="0" dirty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Java </a:t>
            </a:r>
            <a:r>
              <a:rPr lang="de-DE" noProof="0" dirty="0"/>
              <a:t>vs. C</a:t>
            </a:r>
            <a:r>
              <a:rPr lang="de-DE" noProof="0"/>
              <a:t>++: </a:t>
            </a:r>
            <a:br>
              <a:rPr lang="de-DE" noProof="0"/>
            </a:br>
            <a:r>
              <a:rPr lang="de-DE" noProof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noProof="0" dirty="0"/>
              <a:t>Plattformunabhängigkeit</a:t>
            </a:r>
            <a:r>
              <a:rPr lang="de-DE" noProof="0" dirty="0"/>
              <a:t>?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"Binary" kann "überall" verwendet werden ("Write </a:t>
            </a:r>
            <a:r>
              <a:rPr lang="de-DE" noProof="0" dirty="0" err="1"/>
              <a:t>once</a:t>
            </a:r>
            <a:r>
              <a:rPr lang="de-DE" noProof="0" dirty="0"/>
              <a:t>, </a:t>
            </a:r>
            <a:r>
              <a:rPr lang="de-DE" noProof="0" dirty="0" err="1"/>
              <a:t>run</a:t>
            </a:r>
            <a:r>
              <a:rPr lang="de-DE" noProof="0" dirty="0"/>
              <a:t> </a:t>
            </a:r>
            <a:r>
              <a:rPr lang="de-DE" noProof="0" dirty="0" err="1"/>
              <a:t>anywhere</a:t>
            </a:r>
            <a:r>
              <a:rPr lang="de-DE" noProof="0" dirty="0"/>
              <a:t>"). Achtung bei Pfad-/Dateinamen</a:t>
            </a:r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Muss neu kompiliert werden, Standardbibliothek/STL/Boost stellen sicher, dass nur minimale Plattformabhängigkeiten bestehen ("Write </a:t>
            </a:r>
            <a:r>
              <a:rPr lang="de-DE" noProof="0" dirty="0" err="1"/>
              <a:t>once</a:t>
            </a:r>
            <a:r>
              <a:rPr lang="de-DE" noProof="0" dirty="0"/>
              <a:t>, </a:t>
            </a:r>
            <a:r>
              <a:rPr lang="de-DE" noProof="0" dirty="0" err="1"/>
              <a:t>compile</a:t>
            </a:r>
            <a:r>
              <a:rPr lang="de-DE" noProof="0" dirty="0"/>
              <a:t> </a:t>
            </a:r>
            <a:r>
              <a:rPr lang="de-DE" noProof="0" dirty="0" err="1"/>
              <a:t>anywhere</a:t>
            </a:r>
            <a:r>
              <a:rPr lang="de-DE" noProof="0" dirty="0"/>
              <a:t>")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Geschwindigkeit</a:t>
            </a:r>
            <a:r>
              <a:rPr lang="de-DE" noProof="0" dirty="0"/>
              <a:t>?</a:t>
            </a:r>
          </a:p>
          <a:p>
            <a:pPr lvl="1"/>
            <a:r>
              <a:rPr lang="de-DE" noProof="0" dirty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(sozusagen) interpretiert, aber mit Just-in-Time </a:t>
            </a:r>
            <a:r>
              <a:rPr lang="de-DE" noProof="0" dirty="0" err="1"/>
              <a:t>Compilation</a:t>
            </a:r>
            <a:endParaRPr lang="de-DE" noProof="0" dirty="0"/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deutlich größerer Sprachumfang, schwieriger zu meistern</a:t>
            </a:r>
          </a:p>
          <a:p>
            <a:pPr lvl="1"/>
            <a:r>
              <a:rPr lang="de-DE" noProof="0" dirty="0"/>
              <a:t>Spannendes Paper von Google: </a:t>
            </a:r>
            <a:r>
              <a:rPr lang="de-DE" noProof="0" dirty="0">
                <a:hlinkClick r:id="rId3"/>
              </a:rPr>
              <a:t>https://research.google.com/pubs/pub37122.html</a:t>
            </a:r>
            <a:r>
              <a:rPr lang="de-DE" noProof="0" dirty="0"/>
              <a:t> 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Sicherheit</a:t>
            </a:r>
            <a:r>
              <a:rPr lang="de-DE" noProof="0" dirty="0"/>
              <a:t>?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Angriffe über Schwächen in der JVM möglich</a:t>
            </a:r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Zahlreiche Angriffe über Speicherüberläufe (Stichwort: Nullterminierung </a:t>
            </a:r>
            <a:r>
              <a:rPr lang="de-DE" dirty="0"/>
              <a:t>bei </a:t>
            </a:r>
            <a:r>
              <a:rPr lang="de-DE" noProof="0" dirty="0"/>
              <a:t>Strings)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Guard</a:t>
            </a:r>
            <a:r>
              <a:rPr lang="de-DE">
                <a:solidFill>
                  <a:schemeClr val="bg1"/>
                </a:solidFill>
              </a:rPr>
              <a:t>: schützt vor mehrmaligem Einbinden von </a:t>
            </a:r>
            <a:r>
              <a:rPr lang="de-DE" i="1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Dadurch können wir </a:t>
            </a:r>
            <a:r>
              <a:rPr lang="de-DE" b="1">
                <a:solidFill>
                  <a:schemeClr val="bg1"/>
                </a:solidFill>
              </a:rPr>
              <a:t>alle benötigten Header überall 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/>
              <a:t>-Konstanten auswerten (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/>
              <a:t>-Anweisungen </a:t>
            </a:r>
            <a:r>
              <a:rPr lang="en-US">
                <a:sym typeface="Wingdings" panose="05000000000000000000" pitchFamily="2" charset="2"/>
              </a:rPr>
              <a:t>durch </a:t>
            </a:r>
            <a:r>
              <a:rPr lang="en-US"/>
              <a:t>Dateiinhalt ersetzen (rekursiv!)</a:t>
            </a:r>
            <a:endParaRPr lang="en-US" b="1"/>
          </a:p>
          <a:p>
            <a:pPr marL="285750" indent="-285750" algn="l">
              <a:buFontTx/>
              <a:buChar char="-"/>
            </a:pPr>
            <a:endParaRPr lang="en-US" b="1"/>
          </a:p>
          <a:p>
            <a:pPr algn="l"/>
            <a:r>
              <a:rPr lang="en-US" b="1"/>
              <a:t>Weitere </a:t>
            </a:r>
            <a:r>
              <a:rPr lang="en-US" b="1" err="1"/>
              <a:t>Anwendungsfälle</a:t>
            </a:r>
            <a:r>
              <a:rPr lang="en-US" b="1"/>
              <a:t> des </a:t>
            </a:r>
            <a:r>
              <a:rPr lang="en-US" b="1" err="1"/>
              <a:t>Präprozessors</a:t>
            </a:r>
            <a:r>
              <a:rPr lang="en-US" b="1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/>
              <a:t> vs.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/>
              <a:t>Betriebssystemerkennung</a:t>
            </a:r>
            <a:r>
              <a:rPr lang="en-US"/>
              <a:t> (</a:t>
            </a:r>
            <a:r>
              <a:rPr lang="en-US" err="1"/>
              <a:t>z.B</a:t>
            </a:r>
            <a:r>
              <a:rPr lang="en-US"/>
              <a:t>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(in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https://en.wikipedia.org/wiki/Include_guard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passiert ohne </a:t>
            </a:r>
            <a:r>
              <a:rPr lang="de-DE" noProof="0" dirty="0" err="1"/>
              <a:t>Include</a:t>
            </a:r>
            <a:r>
              <a:rPr lang="de-DE" noProof="0" dirty="0"/>
              <a:t> </a:t>
            </a:r>
            <a:r>
              <a:rPr lang="de-DE" noProof="0" dirty="0" err="1"/>
              <a:t>Guards</a:t>
            </a:r>
            <a:r>
              <a:rPr lang="de-DE" noProof="0" dirty="0"/>
              <a:t>?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/>
              <a:t>Vor dem Präprozessor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/>
              <a:t>Nach dem Präprozessor</a:t>
            </a:r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http://en.cppreference.com/w/cpp/language/definition#One_Definition_Rule</a:t>
            </a:r>
            <a:r>
              <a:rPr lang="en-US" sz="1200"/>
              <a:t> </a:t>
            </a: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"Floor.hpp" (recursive)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One-Definition Rule</a:t>
            </a:r>
            <a:r>
              <a:rPr lang="de-DE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 Klasse/Methode/… darf höchstens einmal definitert werden</a:t>
            </a: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passiert ohne </a:t>
            </a:r>
            <a:r>
              <a:rPr lang="de-DE" noProof="0" dirty="0" err="1"/>
              <a:t>Include</a:t>
            </a:r>
            <a:r>
              <a:rPr lang="de-DE" noProof="0" dirty="0"/>
              <a:t> </a:t>
            </a:r>
            <a:r>
              <a:rPr lang="de-DE" noProof="0" dirty="0" err="1"/>
              <a:t>Guards</a:t>
            </a:r>
            <a:r>
              <a:rPr lang="de-DE" noProof="0" dirty="0"/>
              <a:t>? Lösung.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/>
              <a:t>Vor dem Präprozessor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/>
              <a:t>Nach dem Präprozessor</a:t>
            </a: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"Floor.hpp" (recursive)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ANSI C/C89 (1989)</a:t>
            </a:r>
            <a:br>
              <a:rPr lang="de-DE" b="1" dirty="0"/>
            </a:br>
            <a:r>
              <a:rPr lang="de-DE" b="1" dirty="0"/>
              <a:t>"</a:t>
            </a:r>
            <a:r>
              <a:rPr lang="en-US" dirty="0"/>
              <a:t>Programming Language 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Include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Guards</a:t>
            </a:r>
            <a:r>
              <a:rPr lang="de-DE" altLang="de-DE" noProof="0" dirty="0"/>
              <a:t>: #</a:t>
            </a:r>
            <a:r>
              <a:rPr lang="de-DE" altLang="de-DE" noProof="0" dirty="0" err="1"/>
              <a:t>ifndef</a:t>
            </a:r>
            <a:r>
              <a:rPr lang="de-DE" altLang="de-DE" noProof="0" dirty="0"/>
              <a:t> vs. #</a:t>
            </a:r>
            <a:r>
              <a:rPr lang="de-DE" altLang="de-DE" noProof="0" dirty="0" err="1"/>
              <a:t>pragma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once</a:t>
            </a:r>
            <a:endParaRPr lang="de-DE" alt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Anstelle der Klammer aus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/>
              <a:t> kann man auch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/>
              <a:t> verwenden </a:t>
            </a:r>
            <a:r>
              <a:rPr lang="de-DE" noProof="0" dirty="0">
                <a:sym typeface="Wingdings" panose="05000000000000000000" pitchFamily="2" charset="2"/>
              </a:rPr>
              <a:t></a:t>
            </a:r>
            <a:r>
              <a:rPr lang="de-DE" b="1" noProof="0" dirty="0"/>
              <a:t>kompakter, weniger fehleranfällig</a:t>
            </a:r>
          </a:p>
          <a:p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/>
              <a:t> ist </a:t>
            </a:r>
            <a:r>
              <a:rPr lang="de-DE" b="1" noProof="0" dirty="0"/>
              <a:t>(noch) nicht im Standard</a:t>
            </a:r>
            <a:r>
              <a:rPr lang="de-DE" noProof="0" dirty="0"/>
              <a:t>, wird aber von den meisten Compilern unterstützt.</a:t>
            </a:r>
          </a:p>
          <a:p>
            <a:r>
              <a:rPr lang="de-DE" noProof="0" dirty="0"/>
              <a:t>Liste von kompatiblen Compilern: </a:t>
            </a:r>
            <a:r>
              <a:rPr lang="de-DE" noProof="0" dirty="0">
                <a:hlinkClick r:id="rId3"/>
              </a:rPr>
              <a:t>https://en.wikipedia.org/wiki/Pragma_once#Portability</a:t>
            </a:r>
            <a:r>
              <a:rPr lang="de-DE" noProof="0" dirty="0"/>
              <a:t> </a:t>
            </a:r>
          </a:p>
          <a:p>
            <a:endParaRPr lang="de-DE" noProof="0" dirty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Anwendungsmöglichkeiten von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/>
              <a:t>Die </a:t>
            </a:r>
            <a:r>
              <a:rPr lang="de-DE" b="1" noProof="0" dirty="0"/>
              <a:t>Direktive #</a:t>
            </a:r>
            <a:r>
              <a:rPr lang="de-DE" b="1" noProof="0" dirty="0" err="1"/>
              <a:t>define</a:t>
            </a:r>
            <a:r>
              <a:rPr lang="de-DE" b="1" noProof="0" dirty="0"/>
              <a:t> kann auf drei Arten </a:t>
            </a:r>
            <a:r>
              <a:rPr lang="de-DE" b="1" noProof="0"/>
              <a:t>eingesetzt werden</a:t>
            </a:r>
            <a:br>
              <a:rPr lang="de-DE" b="1" noProof="0"/>
            </a:br>
            <a:endParaRPr lang="de-DE" b="1" noProof="0" dirty="0"/>
          </a:p>
          <a:p>
            <a:r>
              <a:rPr lang="de-DE" b="1"/>
              <a:t>Symbol: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/>
              <a:t> </a:t>
            </a:r>
            <a:endParaRPr lang="de-DE"/>
          </a:p>
          <a:p>
            <a:pPr lvl="1"/>
            <a:r>
              <a:rPr lang="de-DE" noProof="0"/>
              <a:t>Das </a:t>
            </a:r>
            <a:r>
              <a:rPr lang="de-DE" noProof="0" dirty="0"/>
              <a:t>Symbol 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/>
              <a:t> existiert (ohne </a:t>
            </a:r>
            <a:r>
              <a:rPr lang="de-DE" noProof="0"/>
              <a:t>Wert).</a:t>
            </a:r>
          </a:p>
          <a:p>
            <a:pPr lvl="1"/>
            <a:endParaRPr lang="de-DE" noProof="0" dirty="0"/>
          </a:p>
          <a:p>
            <a:r>
              <a:rPr lang="de-DE" b="1"/>
              <a:t>Konstante: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/>
              <a:t>Alle </a:t>
            </a:r>
            <a:r>
              <a:rPr lang="de-DE" noProof="0" dirty="0"/>
              <a:t>Auftreten von 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/>
              <a:t> werden mit </a:t>
            </a:r>
            <a:r>
              <a:rPr lang="de-DE" noProof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später)</a:t>
            </a:r>
          </a:p>
          <a:p>
            <a:pPr lvl="1"/>
            <a:endParaRPr lang="de-DE" noProof="0" dirty="0"/>
          </a:p>
          <a:p>
            <a:r>
              <a:rPr lang="de-DE" b="1"/>
              <a:t>Funktion: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/>
              <a:t>Verwendung: 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/>
              <a:t>N.B.: </a:t>
            </a:r>
            <a:r>
              <a:rPr lang="de-DE" b="1" noProof="0"/>
              <a:t>Ternärer Operator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Definition vs. Deklaration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Grundlegendes Konzept</a:t>
            </a:r>
            <a:r>
              <a:rPr lang="de-DE" noProof="0" dirty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Deklaration</a:t>
            </a:r>
          </a:p>
          <a:p>
            <a:pPr marL="692150" lvl="1" indent="-342900"/>
            <a:r>
              <a:rPr lang="de-DE" noProof="0" dirty="0"/>
              <a:t>… gibt an, dass ein Element (z.B. Variable, Funktion, Klasse) </a:t>
            </a:r>
            <a:r>
              <a:rPr lang="de-DE" b="1" noProof="0" dirty="0"/>
              <a:t>existiert</a:t>
            </a:r>
            <a:r>
              <a:rPr lang="de-DE" noProof="0" dirty="0"/>
              <a:t> </a:t>
            </a:r>
            <a:r>
              <a:rPr lang="de-DE" b="1" noProof="0" dirty="0"/>
              <a:t>ohne</a:t>
            </a:r>
            <a:r>
              <a:rPr lang="de-DE" noProof="0" dirty="0"/>
              <a:t> ihm dabei einen </a:t>
            </a:r>
            <a:r>
              <a:rPr lang="de-DE" b="1" noProof="0" dirty="0"/>
              <a:t>konkreten Wert </a:t>
            </a:r>
            <a:r>
              <a:rPr lang="de-DE" noProof="0" dirty="0"/>
              <a:t>zuzuweisen oder </a:t>
            </a:r>
            <a:r>
              <a:rPr lang="de-DE" b="1" noProof="0" dirty="0"/>
              <a:t>Speicher zu </a:t>
            </a:r>
            <a:r>
              <a:rPr lang="de-DE" b="1" noProof="0" dirty="0" err="1"/>
              <a:t>reser</a:t>
            </a:r>
            <a:r>
              <a:rPr lang="de-DE" b="1" dirty="0"/>
              <a:t>vieren</a:t>
            </a:r>
            <a:r>
              <a:rPr lang="de-DE" dirty="0"/>
              <a:t>.</a:t>
            </a:r>
            <a:endParaRPr lang="de-DE" noProof="0" dirty="0"/>
          </a:p>
          <a:p>
            <a:pPr marL="692150" lvl="1" indent="-342900"/>
            <a:r>
              <a:rPr lang="de-DE" b="1" noProof="0" dirty="0"/>
              <a:t>Beispiele:</a:t>
            </a:r>
            <a:r>
              <a:rPr lang="de-DE" noProof="0" dirty="0"/>
              <a:t> 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</a:t>
            </a:r>
            <a:r>
              <a:rPr lang="de-DE" noProof="0" dirty="0"/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Definition</a:t>
            </a:r>
          </a:p>
          <a:p>
            <a:pPr marL="692150" lvl="1" indent="-342900"/>
            <a:r>
              <a:rPr lang="de-DE" noProof="0" dirty="0"/>
              <a:t>…</a:t>
            </a:r>
            <a:r>
              <a:rPr lang="de-DE" b="1" noProof="0" dirty="0"/>
              <a:t>reserviert Speicher</a:t>
            </a:r>
            <a:r>
              <a:rPr lang="de-DE" noProof="0" dirty="0"/>
              <a:t> und belegt ein Element mit einem </a:t>
            </a:r>
            <a:r>
              <a:rPr lang="de-DE" b="1" noProof="0" dirty="0"/>
              <a:t>Wert</a:t>
            </a:r>
          </a:p>
          <a:p>
            <a:pPr marL="692150" lvl="1" indent="-342900"/>
            <a:r>
              <a:rPr lang="de-DE" dirty="0"/>
              <a:t>E</a:t>
            </a:r>
            <a:r>
              <a:rPr lang="de-DE" noProof="0" dirty="0" err="1"/>
              <a:t>ine</a:t>
            </a:r>
            <a:r>
              <a:rPr lang="de-DE" noProof="0" dirty="0"/>
              <a:t> </a:t>
            </a:r>
            <a:r>
              <a:rPr lang="de-DE" b="1" noProof="0" dirty="0" err="1"/>
              <a:t>Redefinition</a:t>
            </a:r>
            <a:r>
              <a:rPr lang="de-DE" b="1" noProof="0" dirty="0"/>
              <a:t> </a:t>
            </a:r>
            <a:r>
              <a:rPr lang="de-DE" noProof="0" dirty="0"/>
              <a:t>ist</a:t>
            </a:r>
            <a:r>
              <a:rPr lang="de-DE" b="1" noProof="0" dirty="0"/>
              <a:t> </a:t>
            </a:r>
            <a:r>
              <a:rPr lang="de-DE" noProof="0" dirty="0"/>
              <a:t>nicht möglich, eine neue </a:t>
            </a:r>
            <a:r>
              <a:rPr lang="de-DE" b="1" noProof="0" dirty="0"/>
              <a:t>Zuweisung</a:t>
            </a:r>
            <a:r>
              <a:rPr lang="de-DE" noProof="0" dirty="0"/>
              <a:t> hingegen schon.</a:t>
            </a:r>
          </a:p>
          <a:p>
            <a:pPr marL="692150" lvl="1" indent="-342900"/>
            <a:r>
              <a:rPr lang="de-DE" b="1" noProof="0" dirty="0"/>
              <a:t>Beispiele</a:t>
            </a:r>
            <a:r>
              <a:rPr lang="de-DE" noProof="0" dirty="0"/>
              <a:t>: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::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</a:t>
            </a:r>
            <a:r>
              <a:rPr lang="en-US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dirty="0"/>
              <a:t>Achtung: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</a:t>
            </a:r>
            <a:r>
              <a:rPr lang="de-DE" dirty="0"/>
              <a:t> ist immer eine Definition, auch ohne Gleichheitszeichen!</a:t>
            </a:r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Initialisierung: </a:t>
            </a:r>
            <a:r>
              <a:rPr lang="de-DE" noProof="0" dirty="0"/>
              <a:t>Deklaration und Definition können </a:t>
            </a:r>
            <a:r>
              <a:rPr lang="de-DE" b="1" noProof="0" dirty="0"/>
              <a:t>gleichzeitig geschehen</a:t>
            </a:r>
          </a:p>
          <a:p>
            <a:pPr marL="692150" lvl="1" indent="-342900"/>
            <a:r>
              <a:rPr lang="de-DE" noProof="0" dirty="0"/>
              <a:t>Explizite Zuweisung ist vorzuziehen!</a:t>
            </a:r>
          </a:p>
          <a:p>
            <a:pPr marL="881063" lvl="2" indent="-342900"/>
            <a:r>
              <a:rPr lang="de-DE" noProof="0" dirty="0"/>
              <a:t>z.B. 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/>
              <a:t> (Rest gleich wie bei Definition)</a:t>
            </a:r>
          </a:p>
          <a:p>
            <a:pPr marL="692150" lvl="1" indent="-342900"/>
            <a:r>
              <a:rPr lang="de-DE" noProof="0" dirty="0"/>
              <a:t>Trennung erlaubt es aber, </a:t>
            </a:r>
            <a:r>
              <a:rPr lang="de-DE" b="1" noProof="0" dirty="0"/>
              <a:t>zyklische Abhängigkeiten aufzubrechen</a:t>
            </a:r>
            <a:r>
              <a:rPr lang="de-DE" noProof="0" dirty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 err="1"/>
              <a:t>Praktisches</a:t>
            </a:r>
            <a:r>
              <a:rPr lang="en-US" sz="1200" dirty="0"/>
              <a:t> </a:t>
            </a:r>
            <a:r>
              <a:rPr lang="en-US" sz="1200" dirty="0" err="1"/>
              <a:t>Beispiel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https://www.geeksforgeeks.org/difference-between-definition-and-declaration/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 err="1"/>
              <a:t>Definitionen</a:t>
            </a:r>
            <a:r>
              <a:rPr lang="en-US" sz="1200" dirty="0"/>
              <a:t>: </a:t>
            </a:r>
            <a:r>
              <a:rPr lang="en-US" sz="1200" dirty="0">
                <a:hlinkClick r:id="rId4"/>
              </a:rPr>
              <a:t>https://en.cppreference.com/w/cpp/language/definition</a:t>
            </a:r>
            <a:r>
              <a:rPr lang="en-US" sz="1200" dirty="0"/>
              <a:t> </a:t>
            </a:r>
            <a:r>
              <a:rPr lang="en-US" sz="1200" dirty="0">
                <a:hlinkClick r:id="rId5"/>
              </a:rPr>
              <a:t>https://en.cppreference.com/w/cpp/language/declarations</a:t>
            </a:r>
            <a:r>
              <a:rPr lang="en-US" sz="1200" dirty="0"/>
              <a:t>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Konzepte und Konventionen sind in C++ wesentlich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C++ vertraut dem Programmierer –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b="1" noProof="0" dirty="0">
                <a:sym typeface="Wingdings" panose="05000000000000000000" pitchFamily="2" charset="2"/>
              </a:rPr>
              <a:t>alles </a:t>
            </a:r>
            <a:r>
              <a:rPr lang="de-DE" noProof="0" dirty="0">
                <a:sym typeface="Wingdings" panose="05000000000000000000" pitchFamily="2" charset="2"/>
              </a:rPr>
              <a:t>ist möglich.</a:t>
            </a:r>
          </a:p>
          <a:p>
            <a:endParaRPr lang="de-DE" noProof="0" dirty="0"/>
          </a:p>
          <a:p>
            <a:endParaRPr lang="de-DE" b="1" noProof="0" dirty="0"/>
          </a:p>
          <a:p>
            <a:r>
              <a:rPr lang="de-DE" b="1" noProof="0" dirty="0"/>
              <a:t>Konventionen </a:t>
            </a:r>
            <a:r>
              <a:rPr lang="de-DE" noProof="0" dirty="0"/>
              <a:t>sind in C++ wesentlich, werden </a:t>
            </a:r>
            <a:r>
              <a:rPr lang="de-DE" noProof="0" dirty="0" err="1"/>
              <a:t>tw</a:t>
            </a:r>
            <a:r>
              <a:rPr lang="de-DE" noProof="0" dirty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>
                <a:sym typeface="Wingdings" panose="05000000000000000000" pitchFamily="2" charset="2"/>
              </a:rPr>
              <a:t>Exceptions</a:t>
            </a:r>
            <a:r>
              <a:rPr lang="de-DE" noProof="0" dirty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>
              <a:sym typeface="Wingdings" panose="05000000000000000000" pitchFamily="2" charset="2"/>
            </a:endParaRPr>
          </a:p>
          <a:p>
            <a:r>
              <a:rPr lang="de-DE" b="1" noProof="0" dirty="0"/>
              <a:t>Konzepte:</a:t>
            </a:r>
          </a:p>
          <a:p>
            <a:pPr marL="520700" indent="-342900"/>
            <a:r>
              <a:rPr lang="de-DE" b="1" noProof="0" dirty="0" err="1"/>
              <a:t>One</a:t>
            </a:r>
            <a:r>
              <a:rPr lang="de-DE" b="1" noProof="0" dirty="0"/>
              <a:t>-Definition </a:t>
            </a:r>
            <a:r>
              <a:rPr lang="de-DE" b="1" noProof="0" dirty="0" err="1"/>
              <a:t>Rule</a:t>
            </a:r>
            <a:endParaRPr lang="de-DE" noProof="0" dirty="0"/>
          </a:p>
          <a:p>
            <a:pPr marL="692150" lvl="1" indent="-342900"/>
            <a:r>
              <a:rPr lang="de-DE" noProof="0" dirty="0"/>
              <a:t>Variablen/Methoden/Klassen dürfen nur einmal definiert werden.</a:t>
            </a:r>
            <a:endParaRPr lang="de-DE" noProof="0" dirty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/>
              <a:t>Undefined</a:t>
            </a:r>
            <a:r>
              <a:rPr lang="de-DE" b="1" noProof="0" dirty="0"/>
              <a:t> </a:t>
            </a:r>
            <a:r>
              <a:rPr lang="de-DE" b="1" noProof="0" dirty="0" err="1"/>
              <a:t>Behavior</a:t>
            </a:r>
            <a:r>
              <a:rPr lang="de-DE" b="1" noProof="0" dirty="0"/>
              <a:t> (UB)</a:t>
            </a:r>
          </a:p>
          <a:p>
            <a:pPr marL="692150" lvl="1" indent="-342900"/>
            <a:r>
              <a:rPr lang="de-DE" noProof="0" dirty="0"/>
              <a:t>UB tritt ein, wenn Code auf eine nicht-spezifizierte Weise aufgerufen wird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/>
              <a:t>Const</a:t>
            </a:r>
            <a:r>
              <a:rPr lang="de-DE" b="1" noProof="0" dirty="0"/>
              <a:t> Correctness</a:t>
            </a:r>
          </a:p>
          <a:p>
            <a:pPr marL="692150" lvl="1" indent="-342900"/>
            <a:r>
              <a:rPr lang="de-DE" noProof="0" dirty="0"/>
              <a:t>Schutz vor ungewollten Zustandsänderungen, vgl.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Variablen neu zuweisen in Java</a:t>
            </a:r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https://en.wikipedia.org/wiki/One_Definition_Rule</a:t>
            </a:r>
            <a:endParaRPr lang="en-US" sz="1200" dirty="0"/>
          </a:p>
          <a:p>
            <a:pPr algn="r"/>
            <a:r>
              <a:rPr lang="en-US" sz="1200" dirty="0">
                <a:hlinkClick r:id="rId4"/>
              </a:rPr>
              <a:t>https://isocpp.org/wiki/faq/const-correctness</a:t>
            </a:r>
            <a:endParaRPr lang="en-US" sz="1200" dirty="0"/>
          </a:p>
          <a:p>
            <a:pPr algn="r"/>
            <a:r>
              <a:rPr lang="en-US" sz="1200" dirty="0" err="1">
                <a:solidFill>
                  <a:srgbClr val="7F7F7F"/>
                </a:solidFill>
              </a:rPr>
              <a:t>Fortgeschritten</a:t>
            </a:r>
            <a:r>
              <a:rPr lang="en-US" sz="1200" dirty="0">
                <a:solidFill>
                  <a:srgbClr val="7F7F7F"/>
                </a:solidFill>
              </a:rPr>
              <a:t>: </a:t>
            </a:r>
            <a:r>
              <a:rPr lang="en-US" sz="1200" dirty="0">
                <a:hlinkClick r:id="rId5"/>
              </a:rPr>
              <a:t>http://en.cppreference.com/w/cpp/concept</a:t>
            </a:r>
            <a:endParaRPr lang="en-US" sz="1200" dirty="0"/>
          </a:p>
          <a:p>
            <a:pPr algn="r"/>
            <a:endParaRPr lang="en-US" sz="1200" dirty="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"C makes it easy to shoot yourself in the foot; C++ makes it harder, but when you do it blows your whole leg 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Undefined</a:t>
            </a:r>
            <a:r>
              <a:rPr lang="de-DE" noProof="0" dirty="0"/>
              <a:t> </a:t>
            </a:r>
            <a:r>
              <a:rPr lang="de-DE" noProof="0" dirty="0" err="1"/>
              <a:t>Behavior</a:t>
            </a:r>
            <a:r>
              <a:rPr lang="de-DE" noProof="0" dirty="0"/>
              <a:t> (UB)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Definition</a:t>
            </a:r>
            <a:r>
              <a:rPr lang="de-DE" noProof="0" dirty="0"/>
              <a:t>: Konstrukte mit UB lassen ein Programm bedeutungslos werden. Ein Compiler kann im Falle von UB mit Fehlermeldung abbrechen oder Code mit beliebigem Verhalten </a:t>
            </a:r>
            <a:r>
              <a:rPr lang="de-DE" noProof="0"/>
              <a:t>generieren.</a:t>
            </a:r>
          </a:p>
          <a:p>
            <a:endParaRPr lang="de-DE" noProof="0" dirty="0"/>
          </a:p>
          <a:p>
            <a:r>
              <a:rPr lang="de-DE" b="1" noProof="0" dirty="0"/>
              <a:t>Beispiele</a:t>
            </a:r>
            <a:r>
              <a:rPr lang="de-DE" noProof="0" dirty="0"/>
              <a:t>:</a:t>
            </a:r>
          </a:p>
          <a:p>
            <a:pPr marL="520700" indent="-342900"/>
            <a:r>
              <a:rPr lang="de-DE" noProof="0" dirty="0" err="1"/>
              <a:t>Dereferenzieren</a:t>
            </a:r>
            <a:r>
              <a:rPr lang="de-DE" noProof="0" dirty="0"/>
              <a:t> von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/>
              <a:t>Division durch 0: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/>
          </a:p>
          <a:p>
            <a:pPr marL="520700" indent="-342900"/>
            <a:r>
              <a:rPr lang="de-DE" noProof="0" dirty="0"/>
              <a:t>Konstanten nach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/>
              <a:t> manipulieren: </a:t>
            </a:r>
          </a:p>
          <a:p>
            <a:pPr marL="520700" indent="-342900"/>
            <a:r>
              <a:rPr lang="de-DE" noProof="0" dirty="0"/>
              <a:t>Fehlendes</a:t>
            </a:r>
            <a:r>
              <a:rPr lang="de-DE" dirty="0"/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/>
              <a:t>-Statement: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/>
              <a:t>Zugriff auf </a:t>
            </a:r>
            <a:r>
              <a:rPr lang="de-DE" noProof="0" dirty="0" err="1"/>
              <a:t>uninitialisierte</a:t>
            </a:r>
            <a:r>
              <a:rPr lang="de-DE" noProof="0" dirty="0"/>
              <a:t> Variablen: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Warum wird UB überhaupt vom Compiler zugelassen?</a:t>
            </a:r>
          </a:p>
          <a:p>
            <a:pPr marL="520700" indent="-342900"/>
            <a:r>
              <a:rPr lang="de-DE" noProof="0" dirty="0"/>
              <a:t>Der Hauptgrund </a:t>
            </a:r>
            <a:r>
              <a:rPr lang="de-DE" noProof="0"/>
              <a:t>dürfte Performance-Steigerung und Resourcen-Minimierung </a:t>
            </a:r>
            <a:r>
              <a:rPr lang="de-DE" noProof="0" dirty="0"/>
              <a:t>sein (z.B. kein 0-Check beim Dividieren).</a:t>
            </a:r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>
                <a:solidFill>
                  <a:srgbClr val="000000"/>
                </a:solidFill>
                <a:hlinkClick r:id="rId2"/>
              </a:rPr>
              <a:t>http://en.cppreference.com/w/cpp/language/ub</a:t>
            </a:r>
            <a:r>
              <a:rPr lang="en-US" sz="120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http://blog.regehr.org/archives/213</a:t>
            </a:r>
            <a:r>
              <a:rPr lang="en-US" sz="12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/>
              <a:t> entspricht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Zwei Formen </a:t>
            </a:r>
            <a:r>
              <a:rPr lang="de-DE" noProof="0" dirty="0"/>
              <a:t>werden vom </a:t>
            </a:r>
            <a:r>
              <a:rPr lang="de-DE" b="1" noProof="0" dirty="0"/>
              <a:t>Linker </a:t>
            </a:r>
            <a:r>
              <a:rPr lang="de-DE" noProof="0" dirty="0"/>
              <a:t>erkannt:</a:t>
            </a:r>
          </a:p>
          <a:p>
            <a:pPr marL="692150" lvl="1" indent="-342900">
              <a:buFont typeface="+mj-lt"/>
              <a:buAutoNum type="arabicPeriod"/>
            </a:pPr>
            <a:r>
              <a:rPr lang="de-DE" noProof="0" dirty="0"/>
              <a:t>parameterlos (</a:t>
            </a:r>
            <a:r>
              <a:rPr lang="de-DE" altLang="de-DE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/>
          </a:p>
          <a:p>
            <a:pPr marL="692150" lvl="1" indent="-342900">
              <a:buFont typeface="+mj-lt"/>
              <a:buAutoNum type="arabicPeriod"/>
            </a:pPr>
            <a:r>
              <a:rPr lang="de-DE" noProof="0" dirty="0"/>
              <a:t>mit Kommandozeilenparametern 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/>
              <a:t> enthält Pfad zum Programm)</a:t>
            </a:r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(=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unsigned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Building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C++-Datentypen können </a:t>
            </a:r>
            <a:r>
              <a:rPr lang="de-DE" b="1">
                <a:solidFill>
                  <a:schemeClr val="bg1"/>
                </a:solidFill>
              </a:rPr>
              <a:t>vorzeichenlos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>
                <a:solidFill>
                  <a:schemeClr val="bg1"/>
                </a:solidFill>
              </a:rPr>
              <a:t>) </a:t>
            </a:r>
            <a:r>
              <a:rPr lang="de-DE">
                <a:solidFill>
                  <a:schemeClr val="bg1"/>
                </a:solidFill>
              </a:rPr>
              <a:t>sein</a:t>
            </a:r>
            <a:r>
              <a:rPr lang="de-DE" b="1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Die Deklarationsreihenfolge ist wichtig</a:t>
            </a:r>
            <a:r>
              <a:rPr lang="de-DE" noProof="0" dirty="0"/>
              <a:t>!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/>
              <a:t>Der C++-Compiler </a:t>
            </a:r>
            <a:r>
              <a:rPr lang="de-DE" noProof="0"/>
              <a:t>analysiert jede </a:t>
            </a:r>
            <a:r>
              <a:rPr lang="de-DE" noProof="0" dirty="0"/>
              <a:t>Datei von </a:t>
            </a:r>
            <a:r>
              <a:rPr lang="de-DE" b="1" noProof="0" dirty="0"/>
              <a:t>vorne </a:t>
            </a:r>
            <a:r>
              <a:rPr lang="de-DE" b="1" noProof="0"/>
              <a:t>nach hinten</a:t>
            </a:r>
            <a:r>
              <a:rPr lang="de-DE"/>
              <a:t> – einfach, aber effizient.</a:t>
            </a: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/>
              <a:t>Abhilfe</a:t>
            </a:r>
            <a:r>
              <a:rPr lang="de-DE" noProof="0" dirty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{}</a:t>
            </a: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Declaration of myFunction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Definition of 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{}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Weitere Konzepte in C++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Eine </a:t>
            </a:r>
            <a:r>
              <a:rPr lang="de-DE" noProof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/>
              <a:t>Enumerationen</a:t>
            </a:r>
            <a:r>
              <a:rPr lang="de-DE" noProof="0" dirty="0"/>
              <a:t> </a:t>
            </a:r>
            <a:r>
              <a:rPr lang="de-DE" noProof="0"/>
              <a:t>sind </a:t>
            </a:r>
            <a:r>
              <a:rPr lang="de-DE" b="1" noProof="0"/>
              <a:t>Klassen mit </a:t>
            </a:r>
            <a:r>
              <a:rPr lang="de-DE" b="1" noProof="0" dirty="0"/>
              <a:t>einer beschränkten Anzahl von Instanzen</a:t>
            </a:r>
            <a:endParaRPr lang="de-DE" noProof="0" dirty="0"/>
          </a:p>
          <a:p>
            <a:r>
              <a:rPr lang="de-DE" noProof="0" dirty="0" err="1"/>
              <a:t>Enum</a:t>
            </a:r>
            <a:r>
              <a:rPr lang="de-DE" noProof="0" dirty="0"/>
              <a:t>-Konstanten können </a:t>
            </a:r>
            <a:r>
              <a:rPr lang="de-DE" b="1" noProof="0" dirty="0"/>
              <a:t>ganzzahlige Werte zugewiesen werden </a:t>
            </a:r>
            <a:r>
              <a:rPr lang="de-DE" noProof="0" dirty="0"/>
              <a:t>(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/>
              <a:t>)</a:t>
            </a:r>
          </a:p>
          <a:p>
            <a:r>
              <a:rPr lang="de-DE" noProof="0" dirty="0"/>
              <a:t>Es existieren auch </a:t>
            </a:r>
            <a:r>
              <a:rPr lang="de-DE" b="1" noProof="0" dirty="0"/>
              <a:t>anonyme </a:t>
            </a:r>
            <a:r>
              <a:rPr lang="de-DE" b="1" noProof="0" dirty="0" err="1"/>
              <a:t>Enumerationen</a:t>
            </a:r>
            <a:endParaRPr lang="de-DE" b="1" noProof="0" dirty="0"/>
          </a:p>
          <a:p>
            <a:pPr lvl="1"/>
            <a:r>
              <a:rPr lang="de-DE" noProof="0" dirty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/>
              <a:t> (führt Variable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/>
              <a:t> </a:t>
            </a:r>
            <a:r>
              <a:rPr lang="de-DE" noProof="0"/>
              <a:t>ein)</a:t>
            </a:r>
          </a:p>
          <a:p>
            <a:pPr lvl="1"/>
            <a:endParaRPr lang="de-DE" noProof="0" dirty="0"/>
          </a:p>
          <a:p>
            <a:r>
              <a:rPr lang="de-DE" b="1" noProof="0"/>
              <a:t>Java</a:t>
            </a:r>
            <a:r>
              <a:rPr lang="de-DE" b="1" noProof="0" dirty="0"/>
              <a:t>: </a:t>
            </a:r>
            <a:r>
              <a:rPr lang="de-DE" noProof="0" dirty="0" err="1"/>
              <a:t>Enumerationen</a:t>
            </a:r>
            <a:r>
              <a:rPr lang="de-DE" noProof="0" dirty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</a:t>
            </a:r>
            <a:b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http://en.cppreference.com/w/cpp/language/enum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69F1A0A-BF41-44C3-AF53-29EEC7402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6832"/>
            <a:ext cx="9144000" cy="4452627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4662859" y="2564904"/>
            <a:ext cx="791815" cy="720725"/>
          </a:xfrm>
          <a:prstGeom prst="wedgeRoundRectCallout">
            <a:avLst>
              <a:gd name="adj1" fmla="val 183573"/>
              <a:gd name="adj2" fmla="val 141219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4"/>
              </a:rPr>
              <a:t>http://www.tiobe.com/tiobe_index?page=index</a:t>
            </a:r>
            <a:r>
              <a:rPr lang="de-DE" altLang="de-DE" sz="1000" dirty="0"/>
              <a:t> 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23729" y="2564904"/>
            <a:ext cx="798917" cy="720725"/>
          </a:xfrm>
          <a:prstGeom prst="wedgeRoundRectCallout">
            <a:avLst>
              <a:gd name="adj1" fmla="val 70304"/>
              <a:gd name="adj2" fmla="val 229586"/>
              <a:gd name="adj3" fmla="val 16667"/>
            </a:avLst>
          </a:prstGeom>
          <a:solidFill>
            <a:srgbClr val="F7A25B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346845" y="2564904"/>
            <a:ext cx="791815" cy="720725"/>
          </a:xfrm>
          <a:prstGeom prst="wedgeRoundRectCallout">
            <a:avLst>
              <a:gd name="adj1" fmla="val 150337"/>
              <a:gd name="adj2" fmla="val 11819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Java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392216"/>
              </p:ext>
            </p:extLst>
          </p:nvPr>
        </p:nvGraphicFramePr>
        <p:xfrm>
          <a:off x="6444208" y="1511301"/>
          <a:ext cx="2534864" cy="173736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806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Aug</a:t>
                      </a:r>
                      <a:r>
                        <a:rPr lang="en-US" sz="1300" dirty="0"/>
                        <a:t> 2020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Aug 2019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Python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Switch-Case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Als Bedingung von </a:t>
            </a:r>
            <a:r>
              <a:rPr lang="de-DE" noProof="0" dirty="0" err="1"/>
              <a:t>switch-case</a:t>
            </a:r>
            <a:r>
              <a:rPr lang="de-DE" noProof="0" dirty="0"/>
              <a:t> sind in C++ nur ganzzahlige </a:t>
            </a:r>
            <a:r>
              <a:rPr lang="de-DE" noProof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/>
              <a:t>, …) und </a:t>
            </a:r>
            <a:r>
              <a:rPr lang="de-DE" noProof="0" dirty="0" err="1"/>
              <a:t>Enumerationen</a:t>
            </a:r>
            <a:r>
              <a:rPr lang="de-DE" noProof="0" dirty="0"/>
              <a:t> </a:t>
            </a:r>
            <a:r>
              <a:rPr lang="de-DE" noProof="0"/>
              <a:t>möglich (+ Referenzen </a:t>
            </a:r>
            <a:r>
              <a:rPr lang="de-DE" noProof="0" dirty="0"/>
              <a:t>darauf).</a:t>
            </a:r>
          </a:p>
          <a:p>
            <a:r>
              <a:rPr lang="de-DE" b="1" noProof="0" dirty="0"/>
              <a:t>Falldefinition </a:t>
            </a:r>
            <a:r>
              <a:rPr lang="de-DE" noProof="0" dirty="0"/>
              <a:t>mittels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/>
              <a:t>-Label (z.B. </a:t>
            </a:r>
            <a:r>
              <a:rPr lang="de-DE" b="1" noProof="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/>
              <a:t>) </a:t>
            </a:r>
          </a:p>
          <a:p>
            <a:r>
              <a:rPr lang="de-DE" noProof="0" dirty="0"/>
              <a:t>Jeder </a:t>
            </a:r>
            <a:r>
              <a:rPr lang="de-DE" b="1" noProof="0" dirty="0"/>
              <a:t>Fall </a:t>
            </a:r>
            <a:r>
              <a:rPr lang="de-DE" noProof="0" dirty="0"/>
              <a:t>sollte beendet werden mittels </a:t>
            </a:r>
            <a:r>
              <a:rPr lang="de-DE" b="1" noProof="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/>
              <a:t> (sonst </a:t>
            </a:r>
            <a:r>
              <a:rPr lang="de-DE" b="1" noProof="0" dirty="0"/>
              <a:t>"fall </a:t>
            </a:r>
            <a:r>
              <a:rPr lang="de-DE" b="1" noProof="0" dirty="0" err="1"/>
              <a:t>through</a:t>
            </a:r>
            <a:r>
              <a:rPr lang="de-DE" b="1" noProof="0" dirty="0"/>
              <a:t>"</a:t>
            </a:r>
            <a:r>
              <a:rPr lang="de-DE" noProof="0" dirty="0"/>
              <a:t>)</a:t>
            </a:r>
          </a:p>
          <a:p>
            <a:r>
              <a:rPr lang="de-DE" noProof="0" dirty="0"/>
              <a:t>Falls kein Fall zutrifft, </a:t>
            </a:r>
            <a:r>
              <a:rPr lang="de-DE" i="1" noProof="0" dirty="0"/>
              <a:t>kann</a:t>
            </a:r>
            <a:r>
              <a:rPr lang="de-DE" noProof="0" dirty="0"/>
              <a:t> man </a:t>
            </a:r>
            <a:r>
              <a:rPr lang="de-DE" b="1" noProof="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/>
              <a:t> als Standardfall nutzen.</a:t>
            </a:r>
          </a:p>
          <a:p>
            <a:r>
              <a:rPr lang="de-DE" b="1" noProof="0"/>
              <a:t>Java</a:t>
            </a:r>
            <a:r>
              <a:rPr lang="de-DE" b="1" noProof="0" dirty="0"/>
              <a:t>:</a:t>
            </a:r>
            <a:r>
              <a:rPr lang="de-DE" noProof="0" dirty="0"/>
              <a:t> Seit </a:t>
            </a:r>
            <a:r>
              <a:rPr lang="de-DE" noProof="0"/>
              <a:t>1.7 auch </a:t>
            </a:r>
            <a:r>
              <a:rPr lang="de-DE" noProof="0" dirty="0"/>
              <a:t>Strings möglich.</a:t>
            </a:r>
            <a:endParaRPr lang="de-DE" b="1" noProof="0" dirty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Namenskonflikte vermeiden mit </a:t>
            </a:r>
            <a:r>
              <a:rPr lang="de-DE" noProof="0" dirty="0" err="1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Java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/>
              <a:t> </a:t>
            </a:r>
          </a:p>
          <a:p>
            <a:pPr lvl="1"/>
            <a:r>
              <a:rPr lang="de-DE" b="1" noProof="0" dirty="0"/>
              <a:t>Zugriff</a:t>
            </a:r>
            <a:r>
              <a:rPr lang="de-DE" noProof="0" dirty="0"/>
              <a:t>: </a:t>
            </a:r>
            <a:r>
              <a:rPr lang="de-DE" noProof="0" dirty="0" err="1"/>
              <a:t>import</a:t>
            </a:r>
            <a:r>
              <a:rPr lang="de-DE" noProof="0" dirty="0"/>
              <a:t> und </a:t>
            </a:r>
            <a:r>
              <a:rPr lang="de-DE" noProof="0" dirty="0" err="1"/>
              <a:t>import</a:t>
            </a:r>
            <a:r>
              <a:rPr lang="de-DE" noProof="0" dirty="0"/>
              <a:t> </a:t>
            </a:r>
            <a:r>
              <a:rPr lang="de-DE" noProof="0" dirty="0" err="1"/>
              <a:t>static</a:t>
            </a:r>
            <a:r>
              <a:rPr lang="de-DE" noProof="0" dirty="0"/>
              <a:t> in Java</a:t>
            </a:r>
          </a:p>
          <a:p>
            <a:pPr lvl="1"/>
            <a:r>
              <a:rPr lang="de-DE" b="1" noProof="0" dirty="0"/>
              <a:t>Standardnamensraum</a:t>
            </a:r>
            <a:r>
              <a:rPr lang="de-DE" noProof="0" dirty="0"/>
              <a:t>: [leer]</a:t>
            </a:r>
          </a:p>
          <a:p>
            <a:r>
              <a:rPr lang="de-DE" b="1" noProof="0" dirty="0"/>
              <a:t>C++</a:t>
            </a:r>
            <a:r>
              <a:rPr lang="de-DE" noProof="0" dirty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/>
              <a:t>Zugriff</a:t>
            </a:r>
            <a:r>
              <a:rPr lang="de-DE" noProof="0" dirty="0"/>
              <a:t>: </a:t>
            </a:r>
            <a:r>
              <a:rPr lang="de-DE" noProof="0" dirty="0" err="1"/>
              <a:t>using</a:t>
            </a:r>
            <a:r>
              <a:rPr lang="de-DE" noProof="0" dirty="0"/>
              <a:t>-Direktive zum Importieren</a:t>
            </a:r>
          </a:p>
          <a:p>
            <a:pPr lvl="1"/>
            <a:r>
              <a:rPr lang="de-DE" b="1" noProof="0" dirty="0"/>
              <a:t>Standardnamensraum</a:t>
            </a:r>
            <a:r>
              <a:rPr lang="de-DE" noProof="0" dirty="0"/>
              <a:t>: </a:t>
            </a:r>
            <a:r>
              <a:rPr lang="de-DE" noProof="0" dirty="0" err="1"/>
              <a:t>namespace</a:t>
            </a:r>
            <a:r>
              <a:rPr lang="de-DE" noProof="0" dirty="0"/>
              <a:t>{} </a:t>
            </a: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/>
              <a:t>::</a:t>
            </a:r>
            <a:r>
              <a:rPr lang="de-DE" noProof="0" dirty="0" err="1"/>
              <a:t>sum</a:t>
            </a:r>
            <a:r>
              <a:rPr lang="de-DE" noProof="0" dirty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{ return a+b; 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  { return a+b; }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my_utils::sum; // ERROR&lt;-conflict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Strings in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Java </a:t>
            </a:r>
          </a:p>
          <a:p>
            <a:pPr marL="463550" indent="-285750"/>
            <a:r>
              <a:rPr lang="de-DE" noProof="0" dirty="0"/>
              <a:t>Quote-</a:t>
            </a:r>
            <a:r>
              <a:rPr lang="de-DE" noProof="0" dirty="0" err="1"/>
              <a:t>Literale</a:t>
            </a:r>
            <a:r>
              <a:rPr lang="de-DE" noProof="0" dirty="0"/>
              <a:t> werden zu </a:t>
            </a:r>
            <a:r>
              <a:rPr lang="de-DE" b="1" noProof="0" dirty="0" err="1"/>
              <a:t>java.lang.String</a:t>
            </a:r>
            <a:r>
              <a:rPr lang="de-DE" noProof="0" dirty="0" err="1"/>
              <a:t>s</a:t>
            </a:r>
            <a:r>
              <a:rPr lang="de-DE" noProof="0" dirty="0"/>
              <a:t> </a:t>
            </a:r>
          </a:p>
          <a:p>
            <a:pPr marL="463550" indent="-285750"/>
            <a:r>
              <a:rPr lang="de-DE" noProof="0" dirty="0"/>
              <a:t>Beispiel: 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463550" indent="-285750"/>
            <a:r>
              <a:rPr lang="de-DE" noProof="0" dirty="0"/>
              <a:t>Quote-</a:t>
            </a:r>
            <a:r>
              <a:rPr lang="de-DE" noProof="0" dirty="0" err="1"/>
              <a:t>Literale</a:t>
            </a:r>
            <a:r>
              <a:rPr lang="de-DE" noProof="0" dirty="0"/>
              <a:t> werden zu </a:t>
            </a:r>
            <a:r>
              <a:rPr lang="de-DE" b="1" noProof="0" dirty="0"/>
              <a:t>C-Strings =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/>
              <a:t>-Arrays </a:t>
            </a:r>
          </a:p>
          <a:p>
            <a:pPr marL="463550" indent="-285750"/>
            <a:r>
              <a:rPr lang="de-DE" noProof="0" dirty="0"/>
              <a:t>Beispiele: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World."; // A C-style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myString2("Hello World."); // explicit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invoc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myString3 = "Hello World";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invoc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/>
              <a:t> vs.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/>
              <a:t> vs.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/>
              <a:t>In C++ gibt es (mind.) drei Wege zur Implementierung </a:t>
            </a:r>
            <a:r>
              <a:rPr lang="de-DE" b="1" noProof="0" dirty="0"/>
              <a:t>"komplexer Datentypen"</a:t>
            </a:r>
            <a:r>
              <a:rPr lang="de-DE" noProof="0" dirty="0"/>
              <a:t>.</a:t>
            </a:r>
          </a:p>
          <a:p>
            <a:pPr marL="342900" indent="-342900"/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/>
          </a:p>
          <a:p>
            <a:pPr marL="692150" lvl="1" indent="-342900"/>
            <a:r>
              <a:rPr lang="de-DE" dirty="0"/>
              <a:t>Standardmittel in C++</a:t>
            </a:r>
          </a:p>
          <a:p>
            <a:pPr marL="692150" lvl="1" indent="-342900"/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Geerbt von C</a:t>
            </a:r>
            <a:r>
              <a:rPr lang="de-DE" noProof="0" dirty="0"/>
              <a:t> (</a:t>
            </a:r>
            <a:r>
              <a:rPr lang="de-DE" noProof="0" dirty="0">
                <a:sym typeface="Wingdings" panose="05000000000000000000" pitchFamily="2" charset="2"/>
              </a:rPr>
              <a:t> µC-Teil), u.a. für  Binärkompatibilität </a:t>
            </a:r>
            <a:br>
              <a:rPr lang="de-DE" noProof="0" dirty="0">
                <a:sym typeface="Wingdings" panose="05000000000000000000" pitchFamily="2" charset="2"/>
              </a:rPr>
            </a:br>
            <a:r>
              <a:rPr lang="de-DE" noProof="0" dirty="0">
                <a:sym typeface="Wingdings" panose="05000000000000000000" pitchFamily="2" charset="2"/>
              </a:rPr>
              <a:t>(z.B. Datentypen in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dirty="0">
                <a:sym typeface="Wingdings" panose="05000000000000000000" pitchFamily="2" charset="2"/>
              </a:rPr>
              <a:t>)</a:t>
            </a:r>
          </a:p>
          <a:p>
            <a:pPr marL="692150" lvl="1" indent="-342900"/>
            <a:r>
              <a:rPr lang="de-DE" noProof="0" dirty="0"/>
              <a:t>In C++: </a:t>
            </a:r>
            <a:r>
              <a:rPr lang="de-DE" b="1" noProof="0" dirty="0"/>
              <a:t>Konstruktor</a:t>
            </a:r>
            <a:r>
              <a:rPr lang="de-DE" noProof="0" dirty="0"/>
              <a:t>, </a:t>
            </a:r>
            <a:r>
              <a:rPr lang="de-DE" b="1" noProof="0" dirty="0"/>
              <a:t>Methoden</a:t>
            </a:r>
            <a:r>
              <a:rPr lang="de-DE" dirty="0"/>
              <a:t>, </a:t>
            </a:r>
            <a:r>
              <a:rPr lang="de-DE" b="1" noProof="0" dirty="0"/>
              <a:t>Vererbung </a:t>
            </a:r>
            <a:r>
              <a:rPr lang="de-DE" noProof="0" dirty="0"/>
              <a:t>möglich</a:t>
            </a:r>
          </a:p>
          <a:p>
            <a:pPr marL="692150" lvl="1" indent="-342900"/>
            <a:r>
              <a:rPr lang="de-DE" noProof="0" dirty="0"/>
              <a:t>Unterschied zu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/>
              <a:t>: standardmäßig sind alle Member </a:t>
            </a:r>
            <a:br>
              <a:rPr lang="de-DE" noProof="0" dirty="0"/>
            </a:b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dirty="0"/>
              <a:t> [eher exotisch]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Spezialdatentyp</a:t>
            </a:r>
            <a:r>
              <a:rPr lang="de-DE" noProof="0" dirty="0"/>
              <a:t>, zur Speicherung "alternativer" Member</a:t>
            </a:r>
          </a:p>
          <a:p>
            <a:pPr marL="692150" lvl="1" indent="-342900"/>
            <a:r>
              <a:rPr lang="de-DE" noProof="0" dirty="0"/>
              <a:t>Alle Felder belegen den selben Speicher</a:t>
            </a:r>
          </a:p>
          <a:p>
            <a:pPr marL="692150" lvl="1" indent="-342900"/>
            <a:r>
              <a:rPr lang="de-DE" noProof="0" dirty="0"/>
              <a:t>Höhere </a:t>
            </a:r>
            <a:r>
              <a:rPr lang="de-DE" b="1" noProof="0" dirty="0"/>
              <a:t>Effizienz</a:t>
            </a:r>
            <a:r>
              <a:rPr lang="de-DE" noProof="0" dirty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5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 dirty="0" err="1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en-US" altLang="de-DE" sz="1200" dirty="0" err="1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bool </a:t>
            </a:r>
            <a:r>
              <a:rPr lang="en-US" altLang="de-DE" sz="1200" dirty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int 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result1;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dirty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= 3;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dirty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false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hlinkClick r:id="rId3"/>
              </a:rPr>
              <a:t>https://blogs.mentor.com/colinwalls/blog/2014/06/02/struct-vs-class-in-c/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>
                <a:hlinkClick r:id="rId4"/>
              </a:rPr>
              <a:t>http://en.cppreference.com/w/cpp/language/union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Ganzzahlliterale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6256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Neben</a:t>
            </a:r>
            <a:r>
              <a:rPr lang="en-US" dirty="0"/>
              <a:t> </a:t>
            </a:r>
            <a:r>
              <a:rPr lang="en-US" b="1" dirty="0"/>
              <a:t>rein </a:t>
            </a:r>
            <a:r>
              <a:rPr lang="en-US" b="1" dirty="0" err="1"/>
              <a:t>dezimalen</a:t>
            </a:r>
            <a:r>
              <a:rPr lang="en-US" b="1" dirty="0"/>
              <a:t> </a:t>
            </a:r>
            <a:r>
              <a:rPr lang="en-US" b="1" dirty="0" err="1"/>
              <a:t>Ganzzahl</a:t>
            </a:r>
            <a:r>
              <a:rPr lang="de-DE" b="1" dirty="0"/>
              <a:t>literalen </a:t>
            </a:r>
            <a:r>
              <a:rPr lang="de-DE" dirty="0"/>
              <a:t>(z.B. in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 = 125</a:t>
            </a:r>
            <a:r>
              <a:rPr lang="de-DE" dirty="0"/>
              <a:t>) gibt es weitere Möglichkeiten, Ganzzahlliterale anzugeben</a:t>
            </a:r>
          </a:p>
          <a:p>
            <a:pPr marL="0" indent="0">
              <a:buNone/>
            </a:pPr>
            <a:r>
              <a:rPr lang="de-DE" b="1" dirty="0"/>
              <a:t>Suffixe</a:t>
            </a:r>
          </a:p>
          <a:p>
            <a:pPr lvl="1"/>
            <a:r>
              <a:rPr lang="de-DE" b="1" dirty="0"/>
              <a:t>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dirty="0"/>
              <a:t>' oder 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dirty="0"/>
              <a:t>'</a:t>
            </a:r>
            <a:r>
              <a:rPr lang="de-DE" dirty="0"/>
              <a:t> stellt sicher, dass das Literal als </a:t>
            </a:r>
            <a:r>
              <a:rPr lang="de-DE" b="1" dirty="0"/>
              <a:t>vorzeichenlos</a:t>
            </a:r>
            <a:r>
              <a:rPr lang="de-DE" dirty="0"/>
              <a:t> interpretiert wird (z.B. 255u)</a:t>
            </a:r>
          </a:p>
          <a:p>
            <a:pPr lvl="1"/>
            <a:r>
              <a:rPr lang="de-DE" b="1" dirty="0"/>
              <a:t>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 dirty="0"/>
              <a:t>', 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 dirty="0"/>
              <a:t>', '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 dirty="0"/>
              <a:t>', 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 dirty="0"/>
              <a:t>'</a:t>
            </a:r>
            <a:r>
              <a:rPr lang="de-DE" dirty="0"/>
              <a:t> stellt sicher, dass das Literal als </a:t>
            </a:r>
            <a:r>
              <a:rPr lang="de-DE" b="1" dirty="0"/>
              <a:t>'</a:t>
            </a:r>
            <a:r>
              <a:rPr lang="de-DE" b="1" dirty="0" err="1"/>
              <a:t>long</a:t>
            </a:r>
            <a:r>
              <a:rPr lang="de-DE" b="1" dirty="0"/>
              <a:t> </a:t>
            </a:r>
            <a:r>
              <a:rPr lang="de-DE" b="1" dirty="0" err="1"/>
              <a:t>long</a:t>
            </a:r>
            <a:r>
              <a:rPr lang="de-DE" b="1" dirty="0"/>
              <a:t> </a:t>
            </a:r>
            <a:r>
              <a:rPr lang="de-DE" b="1" dirty="0" err="1"/>
              <a:t>int</a:t>
            </a:r>
            <a:r>
              <a:rPr lang="de-DE" b="1" dirty="0"/>
              <a:t>' </a:t>
            </a:r>
            <a:r>
              <a:rPr lang="de-DE" dirty="0"/>
              <a:t>interpretiert wird </a:t>
            </a:r>
            <a:br>
              <a:rPr lang="de-DE" dirty="0"/>
            </a:br>
            <a:r>
              <a:rPr lang="de-DE" dirty="0"/>
              <a:t>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dirty="0"/>
              <a:t>). Seit C++11 kein Unterschied mehr zwischen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dirty="0"/>
              <a:t> und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b="1" dirty="0"/>
              <a:t>Infixe</a:t>
            </a:r>
          </a:p>
          <a:p>
            <a:pPr lvl="1"/>
            <a:r>
              <a:rPr lang="de-DE" b="1" dirty="0"/>
              <a:t>(Seit C++14) Hochkommata</a:t>
            </a:r>
            <a:r>
              <a:rPr lang="de-DE" dirty="0"/>
              <a:t> können an beliebigen Stellen eingesetzt werden 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Kombinationen beider Suffixe sind möglich.</a:t>
            </a:r>
          </a:p>
          <a:p>
            <a:pPr marL="0" indent="0">
              <a:buNone/>
            </a:pPr>
            <a:r>
              <a:rPr lang="de-DE" b="1" dirty="0"/>
              <a:t>Präfixe</a:t>
            </a:r>
            <a:endParaRPr lang="de-DE" dirty="0"/>
          </a:p>
          <a:p>
            <a:pPr lvl="1"/>
            <a:r>
              <a:rPr lang="de-DE" b="1" dirty="0" err="1"/>
              <a:t>Oktaldarstellung</a:t>
            </a:r>
            <a:r>
              <a:rPr lang="de-DE" dirty="0"/>
              <a:t>: führende 0 bewirkt Interpretation als </a:t>
            </a:r>
            <a:r>
              <a:rPr lang="de-DE" dirty="0" err="1"/>
              <a:t>Oktalliteral</a:t>
            </a:r>
            <a:r>
              <a:rPr lang="de-DE" dirty="0"/>
              <a:t> 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dirty="0"/>
              <a:t> entspricht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dirty="0"/>
              <a:t>). Kombination mit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dirty="0"/>
              <a:t>/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dirty="0"/>
              <a:t> möglich.</a:t>
            </a:r>
          </a:p>
          <a:p>
            <a:pPr lvl="1"/>
            <a:r>
              <a:rPr lang="de-DE" b="1" dirty="0"/>
              <a:t>(Seit C++14) Binärdarstellung</a:t>
            </a:r>
            <a:r>
              <a:rPr lang="de-DE" dirty="0"/>
              <a:t>: führende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dirty="0"/>
              <a:t> bewirkt Interpretation als Binärliteral 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dirty="0"/>
              <a:t> entspricht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dirty="0"/>
              <a:t>) . Kombination mit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dirty="0"/>
              <a:t>/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dirty="0"/>
              <a:t> möglich.</a:t>
            </a:r>
          </a:p>
          <a:p>
            <a:pPr marL="0" indent="0">
              <a:buNone/>
            </a:pPr>
            <a:r>
              <a:rPr lang="de-DE" dirty="0"/>
              <a:t>Seit C++11 kann man übrigens </a:t>
            </a:r>
            <a:r>
              <a:rPr lang="de-DE" b="1" dirty="0"/>
              <a:t>eigene </a:t>
            </a:r>
            <a:r>
              <a:rPr lang="de-DE" b="1" dirty="0" err="1"/>
              <a:t>Literaltypen</a:t>
            </a:r>
            <a:r>
              <a:rPr lang="de-DE" dirty="0"/>
              <a:t> definieren ("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literals</a:t>
            </a:r>
            <a:r>
              <a:rPr lang="de-DE" dirty="0"/>
              <a:t>").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Die </a:t>
            </a:r>
            <a:r>
              <a:rPr lang="en-US" dirty="0" err="1"/>
              <a:t>Suffixe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u, U, l, L,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LL</a:t>
            </a:r>
            <a:r>
              <a:rPr lang="en-US" dirty="0"/>
              <a:t> und die </a:t>
            </a:r>
            <a:r>
              <a:rPr lang="en-US" dirty="0" err="1"/>
              <a:t>Pr</a:t>
            </a:r>
            <a:r>
              <a:rPr lang="de-DE" dirty="0" err="1"/>
              <a:t>äfixe</a:t>
            </a:r>
            <a:r>
              <a:rPr lang="de-DE" dirty="0"/>
              <a:t>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de-DE" dirty="0"/>
              <a:t> und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/>
              <a:t> </a:t>
            </a:r>
            <a:r>
              <a:rPr lang="en-US" dirty="0" err="1"/>
              <a:t>funktionieren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in C.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https://en.cppreference.com/w/cpp/language/user_literal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8055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Operatorüberladung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  <a:endParaRPr lang="de-DE" noProof="0" dirty="0"/>
          </a:p>
          <a:p>
            <a:pPr marL="520700" indent="-342900"/>
            <a:r>
              <a:rPr lang="de-DE" noProof="0" dirty="0"/>
              <a:t>Operatoren in </a:t>
            </a:r>
            <a:r>
              <a:rPr lang="de-DE" b="1" noProof="0" dirty="0"/>
              <a:t>Sonderrolle</a:t>
            </a:r>
            <a:r>
              <a:rPr lang="de-DE" noProof="0" dirty="0"/>
              <a:t>, </a:t>
            </a:r>
            <a:r>
              <a:rPr lang="de-DE" b="1" noProof="0" dirty="0"/>
              <a:t>fest belegt</a:t>
            </a:r>
            <a:r>
              <a:rPr lang="de-DE" noProof="0" dirty="0"/>
              <a:t> ("Lehre aus Erfahrung mit C++")</a:t>
            </a:r>
          </a:p>
          <a:p>
            <a:pPr marL="520700" indent="-342900"/>
            <a:r>
              <a:rPr lang="de-DE" noProof="0" dirty="0"/>
              <a:t>Fixe </a:t>
            </a:r>
            <a:r>
              <a:rPr lang="de-DE" b="1" noProof="0" dirty="0"/>
              <a:t>Präzedenz</a:t>
            </a:r>
            <a:r>
              <a:rPr lang="de-DE" noProof="0" dirty="0"/>
              <a:t> (= Abarbeitungsreihenfolge bei mehreren Operatoren)</a:t>
            </a:r>
          </a:p>
          <a:p>
            <a:pPr marL="692150" lvl="1" indent="-342900"/>
            <a:r>
              <a:rPr lang="de-DE" noProof="0" dirty="0"/>
              <a:t>Im Ausdruck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/>
              <a:t> wird zuerst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/>
              <a:t> und dann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/>
              <a:t> ausgewertet.</a:t>
            </a:r>
          </a:p>
          <a:p>
            <a:pPr marL="692150" lvl="1" indent="-342900"/>
            <a:r>
              <a:rPr lang="de-DE" b="1" noProof="0"/>
              <a:t>Beispiel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/>
              <a:t> vor ++,--,+,-,~,! vor *,/,% vor …</a:t>
            </a:r>
          </a:p>
          <a:p>
            <a:pPr marL="692150" lvl="1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  <a:endParaRPr lang="de-DE" noProof="0" dirty="0"/>
          </a:p>
          <a:p>
            <a:pPr marL="520700" indent="-342900"/>
            <a:r>
              <a:rPr lang="de-DE" noProof="0" dirty="0"/>
              <a:t>Operatoren als </a:t>
            </a:r>
            <a:r>
              <a:rPr lang="de-DE" b="1" noProof="0" dirty="0" err="1"/>
              <a:t>Syntactic</a:t>
            </a:r>
            <a:r>
              <a:rPr lang="de-DE" b="1" noProof="0" dirty="0"/>
              <a:t> Sugar </a:t>
            </a:r>
            <a:r>
              <a:rPr lang="de-DE" noProof="0" dirty="0"/>
              <a:t>und beliebig überschreibbar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/>
              <a:t> gleichwertig zu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/>
              <a:t> oder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/>
              <a:t>Extrem wichtig: Zuweisungsoperator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/>
              <a:t> (siehe später)</a:t>
            </a:r>
          </a:p>
          <a:p>
            <a:pPr marL="520700" indent="-342900"/>
            <a:r>
              <a:rPr lang="de-DE" noProof="0" dirty="0"/>
              <a:t>Fixe </a:t>
            </a:r>
            <a:r>
              <a:rPr lang="de-DE" b="1" noProof="0" dirty="0"/>
              <a:t>Präzedenz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/>
              <a:t> vor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/>
              <a:t> vor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https://docs.oracle.com/javase/tutorial/java/nutsandbolts/operators.html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hlinkClick r:id="rId3"/>
              </a:rPr>
              <a:t>http://en.cppreference.com/w/cpp/language/operators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hlinkClick r:id="rId4"/>
              </a:rPr>
              <a:t>http://en.cppreference.com/w/cpp/language/operator_precedence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/>
              <a:t>Member: Oberbegriff für Attribute und Methoden</a:t>
            </a:r>
            <a:endParaRPr lang="de-DE" b="1" noProof="0"/>
          </a:p>
          <a:p>
            <a:pPr>
              <a:tabLst>
                <a:tab pos="2065338" algn="l"/>
              </a:tabLst>
            </a:pPr>
            <a:r>
              <a:rPr lang="de-DE" noProof="0"/>
              <a:t>Gültigkeit: </a:t>
            </a:r>
            <a:r>
              <a:rPr lang="de-DE" b="1" noProof="0"/>
              <a:t>je Bereich</a:t>
            </a:r>
            <a:r>
              <a:rPr lang="de-DE" noProof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/>
              <a:t>Nur </a:t>
            </a:r>
            <a:r>
              <a:rPr lang="de-DE" b="1" noProof="0" dirty="0"/>
              <a:t>innerhalb </a:t>
            </a:r>
            <a:r>
              <a:rPr lang="de-DE" b="1" noProof="0"/>
              <a:t>einer </a:t>
            </a:r>
            <a:r>
              <a:rPr lang="de-DE" b="1" noProof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/>
              <a:t>-Definition für Members möglich</a:t>
            </a:r>
            <a:endParaRPr lang="de-DE" b="1" noProof="0" dirty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/>
              <a:t> 	alle </a:t>
            </a:r>
            <a:r>
              <a:rPr lang="de-DE" noProof="0"/>
              <a:t>folgenden Members sind </a:t>
            </a:r>
            <a:r>
              <a:rPr lang="de-DE" noProof="0" dirty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/>
              <a:t>alle </a:t>
            </a:r>
            <a:r>
              <a:rPr lang="de-DE" noProof="0"/>
              <a:t>folgende Members </a:t>
            </a:r>
            <a:r>
              <a:rPr lang="de-DE" noProof="0" dirty="0"/>
              <a:t>sind nur in </a:t>
            </a:r>
            <a:r>
              <a:rPr lang="de-DE" noProof="0"/>
              <a:t>dieser und Unterklassen </a:t>
            </a:r>
            <a:r>
              <a:rPr lang="de-DE" noProof="0" dirty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/>
              <a:t> 	alle </a:t>
            </a:r>
            <a:r>
              <a:rPr lang="de-DE" noProof="0"/>
              <a:t>folgenden Members </a:t>
            </a:r>
            <a:r>
              <a:rPr lang="de-DE" noProof="0" dirty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/>
              <a:t> 	erlaubt </a:t>
            </a:r>
            <a:r>
              <a:rPr lang="de-DE" noProof="0" dirty="0"/>
              <a:t>Funktion/Methode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/>
              <a:t> </a:t>
            </a:r>
            <a:r>
              <a:rPr lang="de-DE" noProof="0"/>
              <a:t>Members </a:t>
            </a:r>
            <a:r>
              <a:rPr lang="de-DE" noProof="0" dirty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/>
          </a:p>
          <a:p>
            <a:pPr>
              <a:tabLst>
                <a:tab pos="2065338" algn="l"/>
              </a:tabLst>
            </a:pPr>
            <a:r>
              <a:rPr lang="de-DE" b="1" noProof="0" dirty="0"/>
              <a:t>Anders als in Java</a:t>
            </a:r>
            <a:r>
              <a:rPr lang="de-DE" noProof="0" dirty="0"/>
              <a:t>: keine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/>
              <a:t>/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/>
              <a:t>via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/>
              <a:t>-Operator oder </a:t>
            </a:r>
            <a:r>
              <a:rPr lang="de-DE" altLang="de-DE" noProof="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/>
              <a:t>können alle Funktionen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/>
              <a:t>-Methoden </a:t>
            </a:r>
            <a:r>
              <a:rPr lang="de-DE" noProof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/>
              <a:t>Beispiel: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onsolas" panose="020B0609020204030204" pitchFamily="49" charset="0"/>
              </a:rPr>
              <a:t>Das Schlüsselwort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Java</a:t>
            </a:r>
          </a:p>
          <a:p>
            <a:pPr lvl="1"/>
            <a:r>
              <a:rPr lang="en-US" dirty="0" err="1"/>
              <a:t>Markiert</a:t>
            </a:r>
            <a:r>
              <a:rPr lang="en-US" dirty="0"/>
              <a:t> </a:t>
            </a:r>
            <a:r>
              <a:rPr lang="en-US" b="1" dirty="0" err="1"/>
              <a:t>Zugehörigkeit</a:t>
            </a:r>
            <a:r>
              <a:rPr lang="en-US" b="1" dirty="0"/>
              <a:t> </a:t>
            </a:r>
            <a:r>
              <a:rPr lang="en-US" b="1" dirty="0" err="1"/>
              <a:t>zur</a:t>
            </a:r>
            <a:r>
              <a:rPr lang="en-US" b="1" dirty="0"/>
              <a:t> </a:t>
            </a:r>
            <a:r>
              <a:rPr lang="en-US" b="1" dirty="0" err="1"/>
              <a:t>Klasse</a:t>
            </a:r>
            <a:r>
              <a:rPr lang="en-US" dirty="0"/>
              <a:t>,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Instanz</a:t>
            </a:r>
            <a:endParaRPr lang="en-US" dirty="0"/>
          </a:p>
          <a:p>
            <a:pPr lvl="2"/>
            <a:r>
              <a:rPr lang="en-US" dirty="0" err="1"/>
              <a:t>z.B</a:t>
            </a:r>
            <a:r>
              <a:rPr lang="en-US" dirty="0"/>
              <a:t>.: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instanceCount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0; // incremented in constructor</a:t>
            </a:r>
          </a:p>
          <a:p>
            <a:pPr lvl="1"/>
            <a:r>
              <a:rPr lang="en-US" dirty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dirty="0" err="1">
                <a:latin typeface="+mj-lt"/>
                <a:cs typeface="Consolas" panose="020B0609020204030204" pitchFamily="49" charset="0"/>
              </a:rPr>
              <a:t>Konstanten</a:t>
            </a:r>
            <a:endParaRPr lang="en-US" b="1" dirty="0">
              <a:latin typeface="+mj-lt"/>
              <a:cs typeface="Consolas" panose="020B0609020204030204" pitchFamily="49" charset="0"/>
            </a:endParaRPr>
          </a:p>
          <a:p>
            <a:pPr lvl="2"/>
            <a:r>
              <a:rPr lang="en-US" dirty="0" err="1">
                <a:latin typeface="+mj-lt"/>
                <a:cs typeface="Consolas" panose="020B0609020204030204" pitchFamily="49" charset="0"/>
              </a:rPr>
              <a:t>z.B</a:t>
            </a:r>
            <a:r>
              <a:rPr lang="en-US" dirty="0">
                <a:latin typeface="+mj-lt"/>
                <a:cs typeface="Consolas" panose="020B0609020204030204" pitchFamily="49" charset="0"/>
              </a:rPr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C/C++: </a:t>
            </a:r>
          </a:p>
          <a:p>
            <a:pPr lvl="1"/>
            <a:r>
              <a:rPr lang="en-US" b="1" dirty="0" err="1"/>
              <a:t>Als</a:t>
            </a:r>
            <a:r>
              <a:rPr lang="en-US" b="1" dirty="0"/>
              <a:t> </a:t>
            </a:r>
            <a:r>
              <a:rPr lang="en-US" b="1" dirty="0" err="1"/>
              <a:t>Zugehörigkeitsmodifikator</a:t>
            </a:r>
            <a:r>
              <a:rPr lang="en-US" b="1" dirty="0"/>
              <a:t> und </a:t>
            </a:r>
            <a:r>
              <a:rPr lang="en-US" b="1" dirty="0" err="1"/>
              <a:t>für</a:t>
            </a:r>
            <a:r>
              <a:rPr lang="en-US" b="1" dirty="0"/>
              <a:t> </a:t>
            </a:r>
            <a:r>
              <a:rPr lang="en-US" b="1" dirty="0" err="1"/>
              <a:t>Konstanten</a:t>
            </a:r>
            <a:r>
              <a:rPr lang="en-US" b="1" dirty="0"/>
              <a:t>:</a:t>
            </a:r>
            <a:endParaRPr lang="en-US" dirty="0"/>
          </a:p>
          <a:p>
            <a:pPr lvl="2"/>
            <a:r>
              <a:rPr lang="en-US" dirty="0" err="1"/>
              <a:t>Verwendung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Java</a:t>
            </a:r>
          </a:p>
          <a:p>
            <a:pPr lvl="2"/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/>
              <a:t>-Modifier (s. </a:t>
            </a:r>
            <a:r>
              <a:rPr lang="en-US" dirty="0" err="1"/>
              <a:t>später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dirty="0"/>
              <a:t> (in class-Definition)</a:t>
            </a:r>
          </a:p>
          <a:p>
            <a:pPr lvl="2"/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dirty="0"/>
              <a:t> (</a:t>
            </a:r>
            <a:r>
              <a:rPr lang="en-US" dirty="0" err="1"/>
              <a:t>außerhalb</a:t>
            </a:r>
            <a:r>
              <a:rPr lang="en-US" dirty="0"/>
              <a:t>, </a:t>
            </a:r>
            <a:r>
              <a:rPr lang="en-US" b="1" dirty="0" err="1"/>
              <a:t>ohne</a:t>
            </a:r>
            <a:r>
              <a:rPr lang="en-US" dirty="0"/>
              <a:t> static!; One Definition Rule </a:t>
            </a:r>
            <a:r>
              <a:rPr lang="en-US" dirty="0" err="1"/>
              <a:t>beachten</a:t>
            </a:r>
            <a:r>
              <a:rPr lang="en-US" dirty="0"/>
              <a:t>)</a:t>
            </a:r>
          </a:p>
          <a:p>
            <a:pPr lvl="1"/>
            <a:r>
              <a:rPr lang="en-US" b="1" dirty="0" err="1"/>
              <a:t>Als</a:t>
            </a:r>
            <a:r>
              <a:rPr lang="en-US" b="1" dirty="0"/>
              <a:t> </a:t>
            </a:r>
            <a:r>
              <a:rPr lang="en-US" b="1" dirty="0" err="1"/>
              <a:t>Sichtbarkeitsmodifikator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allem</a:t>
            </a:r>
            <a:r>
              <a:rPr lang="en-US" dirty="0"/>
              <a:t> in C (</a:t>
            </a:r>
            <a:r>
              <a:rPr lang="en-US" dirty="0" err="1"/>
              <a:t>s.a.</a:t>
            </a:r>
            <a:r>
              <a:rPr lang="en-US" dirty="0"/>
              <a:t> </a:t>
            </a:r>
            <a:r>
              <a:rPr lang="en-US" dirty="0" err="1"/>
              <a:t>später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/Variable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der </a:t>
            </a:r>
            <a:r>
              <a:rPr lang="en-US" dirty="0" err="1"/>
              <a:t>Implementierungsdatei</a:t>
            </a:r>
            <a:r>
              <a:rPr lang="en-US" dirty="0"/>
              <a:t> </a:t>
            </a:r>
            <a:r>
              <a:rPr lang="en-US" dirty="0" err="1"/>
              <a:t>sichtbar</a:t>
            </a:r>
            <a:r>
              <a:rPr lang="en-US" dirty="0"/>
              <a:t>; </a:t>
            </a:r>
            <a:r>
              <a:rPr lang="en-US" dirty="0" err="1"/>
              <a:t>ansonsten</a:t>
            </a:r>
            <a:r>
              <a:rPr lang="en-US" dirty="0"/>
              <a:t>: </a:t>
            </a:r>
            <a:r>
              <a:rPr lang="en-US" dirty="0" err="1"/>
              <a:t>globale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http://en.cppreference.com/w/cpp/keyword/static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Inlining</a:t>
            </a:r>
            <a:r>
              <a:rPr lang="de-DE" altLang="de-DE" noProof="0" dirty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/>
              <a:t> zeigt </a:t>
            </a:r>
            <a:r>
              <a:rPr lang="de-DE" b="1" noProof="0" dirty="0"/>
              <a:t>Wunsch</a:t>
            </a:r>
            <a:r>
              <a:rPr lang="de-DE" noProof="0" dirty="0"/>
              <a:t> an, dass statt eines Methoden-/Funktionsaufrufs direkt der Code an jeder Aufrufstelle eingefügt werden soll.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dirty="0"/>
              <a:t> ist innerhalb einer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/>
              <a:t>-Definition redundant.</a:t>
            </a:r>
            <a:br>
              <a:rPr lang="de-DE" noProof="0" dirty="0"/>
            </a:b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Nur ein </a:t>
            </a:r>
            <a:r>
              <a:rPr lang="de-DE" b="1" noProof="0" dirty="0"/>
              <a:t>Hinweis</a:t>
            </a:r>
            <a:r>
              <a:rPr lang="de-DE" noProof="0" dirty="0"/>
              <a:t> an den Compiler – nicht "verpflichtend" und oft </a:t>
            </a:r>
            <a:r>
              <a:rPr lang="de-DE" b="1" noProof="0" dirty="0"/>
              <a:t>nicht notwendig</a:t>
            </a:r>
            <a:r>
              <a:rPr lang="de-DE" noProof="0" dirty="0"/>
              <a:t>, da der Compiler automatisch über Optimierungen entscheidet </a:t>
            </a:r>
            <a:br>
              <a:rPr lang="de-DE" noProof="0" dirty="0"/>
            </a:br>
            <a:r>
              <a:rPr lang="de-DE" noProof="0" dirty="0"/>
              <a:t>(Flags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/>
              <a:t>, …)</a:t>
            </a:r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https://en.wikipedia.org/wiki/Inline_function</a:t>
            </a:r>
            <a:r>
              <a:rPr lang="en-US" sz="1200"/>
              <a:t> </a:t>
            </a:r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Iterierungskonzepte</a:t>
            </a:r>
            <a:r>
              <a:rPr lang="de-DE" noProof="0" dirty="0"/>
              <a:t> in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</a:t>
            </a:r>
            <a:r>
              <a:rPr lang="de-DE" sz="1200" b="1" noProof="0" dirty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i = …; i &lt; …; ++i){/*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-Do: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Do-</a:t>
            </a: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:	</a:t>
            </a:r>
            <a:r>
              <a:rPr lang="de-DE" sz="1400" dirty="0">
                <a:cs typeface="Consolas" panose="020B0609020204030204" pitchFamily="49" charset="0"/>
              </a:rPr>
              <a:t>do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Foreach</a:t>
            </a:r>
            <a:r>
              <a:rPr lang="de-DE" sz="14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(final String s :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String[]{"a", "b", "c"}){/*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/>
              <a:t>(seit Java 1.7)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Iterator: 	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Iterator&lt;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o =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dirty="0"/>
              <a:t> </a:t>
            </a:r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/>
              <a:t>z.B. um Elemente leicht überspringen 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i = …; i &lt; …; ++i){/*loop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/>
              <a:t>(wie in Java), 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-Do</a:t>
            </a:r>
            <a:r>
              <a:rPr lang="de-DE" sz="1200" b="1" dirty="0">
                <a:cs typeface="Consolas" panose="020B0609020204030204" pitchFamily="49" charset="0"/>
              </a:rPr>
              <a:t>:	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>
                <a:cs typeface="Consolas" panose="020B0609020204030204" pitchFamily="49" charset="0"/>
              </a:rPr>
              <a:t> 	</a:t>
            </a:r>
            <a:r>
              <a:rPr lang="de-DE" sz="1400" noProof="0" dirty="0"/>
              <a:t>(wie in Java), 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Do-</a:t>
            </a: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>
                <a:cs typeface="Consolas" panose="020B0609020204030204" pitchFamily="49" charset="0"/>
              </a:rPr>
              <a:t>	</a:t>
            </a:r>
            <a:r>
              <a:rPr lang="de-DE" sz="1400" noProof="0" dirty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STL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(), 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execute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Iterator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();++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 dirty="0"/>
              <a:t> 			(traditionell,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Foreach</a:t>
            </a:r>
            <a:r>
              <a:rPr lang="de-DE" sz="14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(int i : {1,2,3,4,5}) {/*...*/} 	</a:t>
            </a:r>
            <a:r>
              <a:rPr lang="de-DE" sz="1400" noProof="0" dirty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dirty="0"/>
              <a:t>seit 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/>
              <a:t>STL: </a:t>
            </a:r>
            <a:r>
              <a:rPr lang="en-US" sz="1200">
                <a:hlinkClick r:id="rId2"/>
              </a:rPr>
              <a:t>http://www.cplusplus.com/reference/algorithm/for_each/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C++11: </a:t>
            </a:r>
            <a:r>
              <a:rPr lang="en-US" sz="1200">
                <a:hlinkClick r:id="rId3"/>
              </a:rPr>
              <a:t>http://en.cppreference.com/w/cpp/language/range-for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484784"/>
            <a:ext cx="8640763" cy="496887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[G] Grundlagen</a:t>
            </a:r>
          </a:p>
          <a:p>
            <a:pPr lvl="1"/>
            <a:r>
              <a:rPr lang="de-DE" noProof="0" dirty="0"/>
              <a:t>Projektstruktur, Kompiliervorgang, allgemeine Konzepte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dirty="0"/>
              <a:t>[S] </a:t>
            </a:r>
            <a:r>
              <a:rPr lang="de-DE" b="1" noProof="0" dirty="0"/>
              <a:t>Speicherverwaltung</a:t>
            </a:r>
          </a:p>
          <a:p>
            <a:pPr lvl="1"/>
            <a:r>
              <a:rPr lang="de-DE" noProof="0" dirty="0"/>
              <a:t>Speicherbereiche in C++, Vergleich zu Java</a:t>
            </a:r>
          </a:p>
          <a:p>
            <a:pPr lvl="1"/>
            <a:r>
              <a:rPr lang="de-DE" noProof="0" dirty="0"/>
              <a:t>Typische Fallstricke </a:t>
            </a:r>
            <a:r>
              <a:rPr lang="de-DE" dirty="0"/>
              <a:t>– </a:t>
            </a:r>
            <a:r>
              <a:rPr lang="de-DE" noProof="0" dirty="0"/>
              <a:t>davon gibt es reichlich!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dirty="0"/>
              <a:t>[O] </a:t>
            </a:r>
            <a:r>
              <a:rPr lang="de-DE" b="1" noProof="0" dirty="0"/>
              <a:t>Objektorientierung</a:t>
            </a:r>
          </a:p>
          <a:p>
            <a:pPr lvl="1"/>
            <a:r>
              <a:rPr lang="de-DE" noProof="0" dirty="0"/>
              <a:t>Besonderheiten von C++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dirty="0"/>
              <a:t>[F] Fortgeschrittene Themen</a:t>
            </a:r>
          </a:p>
          <a:p>
            <a:pPr lvl="1"/>
            <a:r>
              <a:rPr lang="de-DE" dirty="0"/>
              <a:t>Templates: vergleichbar mit </a:t>
            </a:r>
            <a:r>
              <a:rPr lang="de-DE" dirty="0" err="1"/>
              <a:t>Generics</a:t>
            </a:r>
            <a:r>
              <a:rPr lang="de-DE" dirty="0"/>
              <a:t> in Java</a:t>
            </a:r>
          </a:p>
          <a:p>
            <a:pPr lvl="1"/>
            <a:r>
              <a:rPr lang="de-DE" dirty="0"/>
              <a:t>Funktionszeiger: in C von Anfang an, in Java erst seit 1.8!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dirty="0"/>
              <a:t>[C] Einführung in C</a:t>
            </a:r>
          </a:p>
          <a:p>
            <a:pPr lvl="1"/>
            <a:r>
              <a:rPr lang="de-DE" dirty="0"/>
              <a:t>Besonderheiten von C im Vergleich zu C++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708924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ISO-genormte</a:t>
            </a:r>
            <a:r>
              <a:rPr lang="de-DE" noProof="0" dirty="0"/>
              <a:t>, stetig wachsende Standardbibliothek</a:t>
            </a:r>
            <a:br>
              <a:rPr lang="de-DE" noProof="0" dirty="0"/>
            </a:br>
            <a:endParaRPr lang="de-DE" noProof="0" dirty="0"/>
          </a:p>
          <a:p>
            <a:r>
              <a:rPr lang="de-DE" noProof="0" dirty="0"/>
              <a:t>Alle </a:t>
            </a:r>
            <a:r>
              <a:rPr lang="de-DE" noProof="0"/>
              <a:t>Komponenten liegen in </a:t>
            </a:r>
            <a:r>
              <a:rPr lang="de-DE" b="1" noProof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br>
              <a:rPr lang="de-DE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/>
              <a:t>Komponenten:</a:t>
            </a:r>
          </a:p>
          <a:p>
            <a:pPr marL="520700" indent="-342900"/>
            <a:r>
              <a:rPr lang="de-DE" noProof="0" dirty="0"/>
              <a:t>I/O 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)</a:t>
            </a:r>
          </a:p>
          <a:p>
            <a:pPr marL="520700" indent="-342900"/>
            <a:r>
              <a:rPr lang="de-DE" altLang="de-DE" noProof="0" dirty="0"/>
              <a:t>Standard Template Library (STL)</a:t>
            </a:r>
          </a:p>
          <a:p>
            <a:pPr marL="692150" lvl="1" indent="-342900"/>
            <a:r>
              <a:rPr lang="de-DE" altLang="de-DE" noProof="0" dirty="0"/>
              <a:t>Generische Datenstrukturen </a:t>
            </a:r>
            <a:br>
              <a:rPr lang="de-DE" altLang="de-DE" noProof="0" dirty="0"/>
            </a:br>
            <a:r>
              <a:rPr lang="de-DE" altLang="de-DE" noProof="0" dirty="0"/>
              <a:t>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 )</a:t>
            </a:r>
          </a:p>
          <a:p>
            <a:pPr marL="692150" lvl="1" indent="-342900"/>
            <a:r>
              <a:rPr lang="de-DE" altLang="de-DE" noProof="0" dirty="0"/>
              <a:t>Generische Algorithmen</a:t>
            </a:r>
            <a:br>
              <a:rPr lang="de-DE" altLang="de-DE" noProof="0" dirty="0"/>
            </a:br>
            <a:r>
              <a:rPr lang="de-DE" altLang="de-DE" noProof="0" dirty="0"/>
              <a:t>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 )</a:t>
            </a:r>
          </a:p>
          <a:p>
            <a:pPr marL="881063" lvl="2" indent="-342900"/>
            <a:endParaRPr lang="de-DE" altLang="de-DE" noProof="0" dirty="0"/>
          </a:p>
          <a:p>
            <a:pPr marL="692150" lvl="1" indent="-342900"/>
            <a:endParaRPr lang="de-DE" altLang="de-DE" noProof="0" dirty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Boost</a:t>
            </a:r>
            <a:r>
              <a:rPr lang="de-DE" altLang="de-DE" noProof="0" dirty="0"/>
              <a:t>: </a:t>
            </a:r>
            <a:br>
              <a:rPr lang="de-DE" altLang="de-DE" noProof="0" dirty="0"/>
            </a:br>
            <a:r>
              <a:rPr lang="de-DE" altLang="de-DE" noProof="0" dirty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>
                <a:solidFill>
                  <a:schemeClr val="bg1"/>
                </a:solidFill>
              </a:rPr>
              <a:t>"...one of the most highly regarded and expertly designed C++ library projects in the world."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(</a:t>
            </a:r>
            <a:r>
              <a:rPr lang="de-DE" b="1" err="1">
                <a:solidFill>
                  <a:schemeClr val="bg1"/>
                </a:solidFill>
              </a:rPr>
              <a:t>advanced</a:t>
            </a:r>
            <a:r>
              <a:rPr lang="de-DE" b="1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Smart </a:t>
            </a:r>
            <a:r>
              <a:rPr lang="de-DE" b="1" err="1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/>
              <a:t>Speicherverwaltung und </a:t>
            </a:r>
            <a:r>
              <a:rPr lang="de-DE" altLang="de-DE" dirty="0"/>
              <a:t>Lebenszyklus – Teil 1</a:t>
            </a:r>
            <a:br>
              <a:rPr lang="de-DE" altLang="de-DE" dirty="0"/>
            </a:br>
            <a:br>
              <a:rPr lang="de-DE" altLang="de-DE" dirty="0"/>
            </a:br>
            <a:r>
              <a:rPr lang="de-DE" altLang="de-DE" dirty="0"/>
              <a:t>(Übungsblatt: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dirty="0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Stack und Heap</a:t>
            </a:r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F</a:t>
            </a:r>
            <a:r>
              <a:rPr lang="de-DE" b="1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Speicherbereiche in C++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Vier </a:t>
            </a:r>
            <a:r>
              <a:rPr lang="de-DE" b="1" noProof="0"/>
              <a:t>wesentliche Speicherbereiche ("Segmente")</a:t>
            </a:r>
            <a:endParaRPr lang="de-DE" b="1" noProof="0" dirty="0"/>
          </a:p>
          <a:p>
            <a:pPr marL="520700" indent="-342900"/>
            <a:r>
              <a:rPr lang="de-DE" b="1" noProof="0"/>
              <a:t>Programmspeicher ("Text")</a:t>
            </a:r>
            <a:br>
              <a:rPr lang="de-DE" noProof="0"/>
            </a:br>
            <a:r>
              <a:rPr lang="de-DE" noProof="0"/>
              <a:t>Binären Programmcode, read-only.</a:t>
            </a:r>
            <a:br>
              <a:rPr lang="de-DE" noProof="0" dirty="0"/>
            </a:br>
            <a:endParaRPr lang="de-DE" b="1" noProof="0" dirty="0"/>
          </a:p>
          <a:p>
            <a:pPr marL="520700" indent="-342900"/>
            <a:r>
              <a:rPr lang="de-DE" b="1" noProof="0"/>
              <a:t>Globaler Speicher ("BSS", "Data")</a:t>
            </a:r>
            <a:br>
              <a:rPr lang="de-DE" b="1" noProof="0"/>
            </a:br>
            <a:r>
              <a:rPr lang="de-DE"/>
              <a:t>G</a:t>
            </a:r>
            <a:r>
              <a:rPr lang="de-DE" noProof="0"/>
              <a:t>lobalen </a:t>
            </a:r>
            <a:r>
              <a:rPr lang="de-DE" noProof="0" dirty="0"/>
              <a:t>Variablen </a:t>
            </a:r>
            <a:r>
              <a:rPr lang="de-DE" noProof="0"/>
              <a:t>und Konstanten</a:t>
            </a:r>
            <a:br>
              <a:rPr lang="de-DE" noProof="0" dirty="0"/>
            </a:br>
            <a:endParaRPr lang="de-DE" noProof="0" dirty="0"/>
          </a:p>
          <a:p>
            <a:pPr marL="520700" indent="-342900"/>
            <a:r>
              <a:rPr lang="de-DE" b="1" noProof="0"/>
              <a:t>Dynamischer Speicher ("Heap")</a:t>
            </a:r>
            <a:br>
              <a:rPr lang="de-DE" b="1" noProof="0" dirty="0"/>
            </a:br>
            <a:r>
              <a:rPr lang="de-DE" noProof="0" dirty="0"/>
              <a:t>Frei verwendbar</a:t>
            </a:r>
            <a:r>
              <a:rPr lang="de-DE" noProof="0"/>
              <a:t>; verwaltet durch Entwickler</a:t>
            </a:r>
            <a:br>
              <a:rPr lang="de-DE" noProof="0"/>
            </a:br>
            <a:endParaRPr lang="de-DE" b="1" noProof="0" dirty="0"/>
          </a:p>
          <a:p>
            <a:pPr marL="520700" indent="-342900"/>
            <a:r>
              <a:rPr lang="de-DE" b="1" noProof="0"/>
              <a:t>Statischer Speicher ("Stack")</a:t>
            </a:r>
            <a:br>
              <a:rPr lang="de-DE" noProof="0" dirty="0"/>
            </a:br>
            <a:r>
              <a:rPr lang="de-DE" noProof="0" dirty="0"/>
              <a:t>Verwendung für lokale Variablen</a:t>
            </a:r>
            <a:r>
              <a:rPr lang="de-DE" noProof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</a:p>
          <a:p>
            <a:pPr>
              <a:buSzTx/>
            </a:pPr>
            <a:r>
              <a:rPr lang="en-US" sz="2000"/>
              <a:t>als 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BSS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Data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https://en.wikipedia.org/wiki/Data_segment</a:t>
            </a:r>
            <a:r>
              <a:rPr lang="en-US" sz="1200"/>
              <a:t> </a:t>
            </a:r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/>
              <a:t>Stack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/>
              <a:t>Begrenzte </a:t>
            </a:r>
            <a:r>
              <a:rPr lang="de-DE" noProof="0"/>
              <a:t>Größe </a:t>
            </a:r>
            <a:br>
              <a:rPr lang="de-DE" noProof="0"/>
            </a:br>
            <a:r>
              <a:rPr lang="de-DE" noProof="0"/>
              <a:t>(</a:t>
            </a:r>
            <a:r>
              <a:rPr lang="de-DE" noProof="0" dirty="0"/>
              <a:t>lokale Variablen</a:t>
            </a:r>
            <a:r>
              <a:rPr lang="de-DE" noProof="0"/>
              <a:t>, Rücksprungadresse</a:t>
            </a:r>
            <a:r>
              <a:rPr lang="de-DE" noProof="0" dirty="0"/>
              <a:t>)</a:t>
            </a:r>
          </a:p>
          <a:p>
            <a:r>
              <a:rPr lang="de-DE" b="1"/>
              <a:t>Speicherverwaltung </a:t>
            </a:r>
            <a:r>
              <a:rPr lang="de-DE" noProof="0"/>
              <a:t>durch </a:t>
            </a:r>
            <a:r>
              <a:rPr lang="de-DE" noProof="0" dirty="0"/>
              <a:t>den Compiler </a:t>
            </a:r>
          </a:p>
          <a:p>
            <a:r>
              <a:rPr lang="de-DE" noProof="0" dirty="0"/>
              <a:t>Speicherverwaltung:</a:t>
            </a:r>
            <a:br>
              <a:rPr lang="de-DE" noProof="0" dirty="0"/>
            </a:br>
            <a:r>
              <a:rPr lang="de-DE" i="1" noProof="0" dirty="0"/>
              <a:t>last-in first-out</a:t>
            </a:r>
            <a:br>
              <a:rPr lang="de-DE" i="1" noProof="0"/>
            </a:br>
            <a:endParaRPr lang="de-DE" i="1" noProof="0"/>
          </a:p>
          <a:p>
            <a:endParaRPr lang="de-DE" noProof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/>
              <a:t>sehr effizient, statisch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/>
              <a:t>Heap</a:t>
            </a:r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/>
              <a:t>Typischerweise wesentlich größer als Stack</a:t>
            </a:r>
          </a:p>
          <a:p>
            <a:r>
              <a:rPr lang="de-DE" b="1" noProof="0" dirty="0"/>
              <a:t>Speicherverwaltung</a:t>
            </a:r>
            <a:r>
              <a:rPr lang="de-DE" noProof="0" dirty="0"/>
              <a:t>:</a:t>
            </a:r>
            <a:br>
              <a:rPr lang="de-DE" noProof="0" dirty="0"/>
            </a:br>
            <a:r>
              <a:rPr lang="de-DE" noProof="0" dirty="0"/>
              <a:t>manuell, </a:t>
            </a:r>
            <a:r>
              <a:rPr lang="de-DE" noProof="0"/>
              <a:t>durch Entwickler</a:t>
            </a:r>
            <a:br>
              <a:rPr lang="de-DE" noProof="0"/>
            </a:br>
            <a:r>
              <a:rPr lang="de-DE" noProof="0"/>
              <a:t>mithilfe der Operatoren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/>
              <a:t>,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br>
              <a:rPr lang="de-DE" noProof="0" dirty="0"/>
            </a:br>
            <a:br>
              <a:rPr lang="de-DE" noProof="0"/>
            </a:br>
            <a:endParaRPr lang="de-DE" noProof="0"/>
          </a:p>
          <a:p>
            <a:endParaRPr lang="de-DE" noProof="0" dirty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Stackframes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 </a:t>
            </a:r>
            <a:r>
              <a:rPr lang="de-DE" b="1" dirty="0" err="1"/>
              <a:t>Stackframe</a:t>
            </a:r>
            <a:r>
              <a:rPr lang="de-DE" b="1" dirty="0"/>
              <a:t> </a:t>
            </a:r>
            <a:r>
              <a:rPr lang="de-DE" dirty="0"/>
              <a:t>speichert Ausführungszustand einer Funktion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BSS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Data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Rücksprungadresse		"OS"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Funktionsparameter		n=1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dirty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gauss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(1);</a:t>
            </a:r>
          </a:p>
          <a:p>
            <a:pPr marL="342900" indent="-342900" algn="l">
              <a:buAutoNum type="arabicPlain" startAt="2"/>
            </a:pP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n) {</a:t>
            </a:r>
          </a:p>
          <a:p>
            <a:pPr marL="342900" indent="-342900" algn="l">
              <a:buAutoNum type="arabicPlain" startAt="6"/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== 0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#0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#1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Funktionsparameter		n=0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Rücksprungadresse		„6"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dirty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#2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main()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gauss(1)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gauss(0)</a:t>
            </a:r>
          </a:p>
        </p:txBody>
      </p:sp>
      <p:sp>
        <p:nvSpPr>
          <p:cNvPr id="32" name="Pfeil nach links 31"/>
          <p:cNvSpPr/>
          <p:nvPr/>
        </p:nvSpPr>
        <p:spPr bwMode="auto">
          <a:xfrm>
            <a:off x="5132846" y="4563128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rgbClr val="7F0055"/>
                </a:solidFill>
                <a:latin typeface="Consolas" pitchFamily="49" charset="0"/>
              </a:rPr>
              <a:t>#2</a:t>
            </a:r>
          </a:p>
        </p:txBody>
      </p:sp>
      <p:sp>
        <p:nvSpPr>
          <p:cNvPr id="35" name="Pfeil nach links 34"/>
          <p:cNvSpPr/>
          <p:nvPr/>
        </p:nvSpPr>
        <p:spPr bwMode="auto">
          <a:xfrm>
            <a:off x="4983935" y="4740960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rgbClr val="7F0055"/>
                </a:solidFill>
                <a:latin typeface="Consolas" pitchFamily="49" charset="0"/>
              </a:rPr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4 Byte </a:t>
            </a:r>
            <a:r>
              <a:rPr lang="de-DE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8 Byte </a:t>
            </a:r>
            <a:r>
              <a:rPr lang="de-DE">
                <a:solidFill>
                  <a:schemeClr val="bg1"/>
                </a:solidFill>
              </a:rPr>
              <a:t>im 64-Bit-Format</a:t>
            </a: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Adresse</a:t>
            </a: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legt Länge fest</a:t>
            </a: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4 Byte </a:t>
            </a:r>
            <a:r>
              <a:rPr lang="de-DE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8 Byte </a:t>
            </a:r>
            <a:r>
              <a:rPr lang="de-DE">
                <a:solidFill>
                  <a:schemeClr val="bg1"/>
                </a:solidFill>
              </a:rPr>
              <a:t>im 64-Bit-Format</a:t>
            </a: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Adresse</a:t>
            </a: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legt Länge fest</a:t>
            </a: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</a:p>
          <a:p>
            <a:pPr algn="l"/>
            <a:r>
              <a:rPr lang="en-US" b="1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</a:p>
          <a:p>
            <a:pPr algn="l"/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284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Variable "gezeigt" 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dirty="0" err="1"/>
              <a:t>short</a:t>
            </a:r>
            <a:r>
              <a:rPr lang="de-DE" altLang="de-DE" sz="1600" b="0" dirty="0"/>
              <a:t> *</a:t>
            </a:r>
            <a:r>
              <a:rPr lang="de-DE" altLang="de-DE" sz="1600" b="0" dirty="0" err="1"/>
              <a:t>iP</a:t>
            </a:r>
            <a:r>
              <a:rPr lang="de-DE" altLang="de-DE" sz="1600" b="0" dirty="0"/>
              <a:t> 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4 Byte </a:t>
            </a:r>
            <a:r>
              <a:rPr lang="de-DE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8 Byte </a:t>
            </a:r>
            <a:r>
              <a:rPr lang="de-DE">
                <a:solidFill>
                  <a:schemeClr val="bg1"/>
                </a:solidFill>
              </a:rPr>
              <a:t>im 64-Bit-Format</a:t>
            </a: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Ursprünglicher Ablauf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trike="sngStrike" dirty="0"/>
              <a:t>Grundlagen</a:t>
            </a:r>
          </a:p>
          <a:p>
            <a:pPr lvl="1"/>
            <a:r>
              <a:rPr lang="de-DE" strike="sngStrike" noProof="0" dirty="0"/>
              <a:t>Projektstruktur, Kompiliervorgang, allgemeine Konzepte</a:t>
            </a:r>
          </a:p>
          <a:p>
            <a:r>
              <a:rPr lang="de-DE" b="1" strike="sngStrike" noProof="0" dirty="0"/>
              <a:t>Speicherverwaltung</a:t>
            </a:r>
          </a:p>
          <a:p>
            <a:pPr lvl="1"/>
            <a:r>
              <a:rPr lang="de-DE" strike="sngStrike" noProof="0" dirty="0"/>
              <a:t>Speicherbereiche in C++, Vergleich zu Java</a:t>
            </a:r>
          </a:p>
          <a:p>
            <a:pPr lvl="1"/>
            <a:r>
              <a:rPr lang="de-DE" strike="sngStrike" noProof="0" dirty="0"/>
              <a:t>Typische Fallstricke </a:t>
            </a:r>
            <a:r>
              <a:rPr lang="de-DE" strike="sngStrike" dirty="0"/>
              <a:t>– </a:t>
            </a:r>
            <a:r>
              <a:rPr lang="de-DE" strike="sngStrike" noProof="0" dirty="0"/>
              <a:t>davon gibt es reichlich!</a:t>
            </a:r>
          </a:p>
          <a:p>
            <a:r>
              <a:rPr lang="de-DE" b="1" strike="sngStrike" noProof="0" dirty="0"/>
              <a:t>Objektorientierung</a:t>
            </a:r>
          </a:p>
          <a:p>
            <a:pPr lvl="1"/>
            <a:r>
              <a:rPr lang="de-DE" strike="sngStrike" noProof="0" dirty="0"/>
              <a:t>Besonderheiten von C++</a:t>
            </a:r>
          </a:p>
          <a:p>
            <a:r>
              <a:rPr lang="de-DE" b="1" strike="sngStrike" dirty="0"/>
              <a:t>Fortgeschrittene Themen</a:t>
            </a:r>
          </a:p>
          <a:p>
            <a:pPr lvl="1"/>
            <a:r>
              <a:rPr lang="de-DE" strike="sngStrike" dirty="0"/>
              <a:t>Templates: vergleichbar mit </a:t>
            </a:r>
            <a:r>
              <a:rPr lang="de-DE" strike="sngStrike" dirty="0" err="1"/>
              <a:t>Generics</a:t>
            </a:r>
            <a:r>
              <a:rPr lang="de-DE" strike="sngStrike" dirty="0"/>
              <a:t> in Java</a:t>
            </a:r>
          </a:p>
          <a:p>
            <a:pPr lvl="1"/>
            <a:r>
              <a:rPr lang="de-DE" strike="sngStrike" dirty="0"/>
              <a:t>Funktionszeiger: in C von Anfang an, in Java erst seit 1.8!</a:t>
            </a:r>
          </a:p>
          <a:p>
            <a:r>
              <a:rPr lang="de-DE" b="1" strike="sngStrike" dirty="0"/>
              <a:t>Einführung in (Embedded) C</a:t>
            </a:r>
            <a:endParaRPr lang="de-DE" b="1" strike="sngStrike" noProof="0" dirty="0"/>
          </a:p>
          <a:p>
            <a:pPr lvl="1"/>
            <a:r>
              <a:rPr lang="de-DE" strike="sngStrike" noProof="0" dirty="0"/>
              <a:t>Besonderheiten einer Hardwareplattform</a:t>
            </a:r>
          </a:p>
          <a:p>
            <a:r>
              <a:rPr lang="de-DE" b="1" strike="sngStrike" dirty="0"/>
              <a:t>Gastvortrag und Evaluation</a:t>
            </a:r>
          </a:p>
          <a:p>
            <a:pPr lvl="1"/>
            <a:r>
              <a:rPr lang="de-DE" strike="sngStrike" dirty="0"/>
              <a:t>Praktischer Einsatz von Microcontrollern</a:t>
            </a:r>
          </a:p>
          <a:p>
            <a:r>
              <a:rPr lang="de-DE" b="1" strike="sngStrike" dirty="0"/>
              <a:t>Freies Arbeiten</a:t>
            </a:r>
          </a:p>
          <a:p>
            <a:endParaRPr lang="de-DE" noProof="0" dirty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Tage 1 &amp; 2</a:t>
            </a:r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3</a:t>
            </a:r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4</a:t>
            </a:r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5</a:t>
            </a:r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6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CA595FA-4041-4E96-8A76-DA05E97F699A}"/>
              </a:ext>
            </a:extLst>
          </p:cNvPr>
          <p:cNvSpPr/>
          <p:nvPr/>
        </p:nvSpPr>
        <p:spPr bwMode="auto">
          <a:xfrm>
            <a:off x="2081147" y="3005104"/>
            <a:ext cx="4464496" cy="96364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Dieses Jahr leider nicht!</a:t>
            </a:r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int; hat strenggenommen keinen Wert)</a:t>
            </a: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Zuweisung </a:t>
            </a:r>
            <a:r>
              <a:rPr lang="de-DE">
                <a:solidFill>
                  <a:schemeClr val="bg1"/>
                </a:solidFill>
              </a:rPr>
              <a:t>eines Zeigers vom Typ int*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Der Null-Pointer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/>
              <a:t>Der</a:t>
            </a:r>
            <a:r>
              <a:rPr lang="de-DE" noProof="0" dirty="0"/>
              <a:t> Null-Pointer</a:t>
            </a:r>
            <a:r>
              <a:rPr lang="de-DE" b="0" noProof="0" dirty="0"/>
              <a:t> wird verwendet, um anzuzeigen, dass ein Pointer noch </a:t>
            </a:r>
            <a:r>
              <a:rPr lang="de-DE" b="1" noProof="0" dirty="0"/>
              <a:t>keinen definierten Wert </a:t>
            </a:r>
            <a:r>
              <a:rPr lang="de-DE" b="0" noProof="0" dirty="0"/>
              <a:t>hat.</a:t>
            </a:r>
            <a:br>
              <a:rPr lang="de-DE" b="0" noProof="0" dirty="0"/>
            </a:br>
            <a:endParaRPr lang="de-DE" noProof="0" dirty="0"/>
          </a:p>
          <a:p>
            <a:r>
              <a:rPr lang="de-DE" b="0" noProof="0" dirty="0"/>
              <a:t>C: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/>
              <a:t>C90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/>
              <a:t>C++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/>
              <a:t>C++11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499992" y="4293096"/>
            <a:ext cx="2580486" cy="814090"/>
          </a:xfrm>
          <a:prstGeom prst="wedgeRoundRectCallout">
            <a:avLst>
              <a:gd name="adj1" fmla="val -108050"/>
              <a:gd name="adj2" fmla="val -595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Wie &lt;</a:t>
            </a:r>
            <a:r>
              <a:rPr lang="de-DE" b="1" dirty="0" err="1">
                <a:solidFill>
                  <a:schemeClr val="bg1"/>
                </a:solidFill>
              </a:rPr>
              <a:t>stddef.h</a:t>
            </a:r>
            <a:r>
              <a:rPr lang="de-DE" b="1" dirty="0">
                <a:solidFill>
                  <a:schemeClr val="bg1"/>
                </a:solidFill>
              </a:rPr>
              <a:t>&gt;, aber mit Namespaces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https://en.wikipedia.org/Null_pointer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/>
              <a:t>Was passiert beim Aufruf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/>
              <a:t>?</a:t>
            </a:r>
          </a:p>
          <a:p>
            <a:r>
              <a:rPr lang="de-DE" b="1" noProof="0" dirty="0"/>
              <a:t>Traditionelle Strings:</a:t>
            </a:r>
            <a:r>
              <a:rPr lang="de-DE" noProof="0" dirty="0"/>
              <a:t> Folgen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 (mit '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/>
              <a:t>abgeschlossen)</a:t>
            </a: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 /</a:t>
              </a:r>
              <a:br>
                <a:rPr lang="de-DE" altLang="de-DE" sz="1600" b="0"/>
              </a:br>
              <a:r>
                <a:rPr lang="de-DE" altLang="de-DE" sz="1600" b="0"/>
                <a:t>          </a:t>
              </a: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 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2264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a</a:t>
              </a:r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2279</a:t>
              </a:r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2289</a:t>
              </a:r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**</a:t>
              </a:r>
              <a:r>
                <a:rPr lang="de-DE" altLang="de-DE" sz="1600" b="0" err="1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[0][0]</a:t>
              </a:r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[1][0]</a:t>
              </a:r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f</a:t>
              </a:r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/>
              <a:t>Was passiert beim Aufruf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/>
              <a:t>?</a:t>
            </a:r>
          </a:p>
          <a:p>
            <a:r>
              <a:rPr lang="de-DE" b="1" noProof="0" dirty="0"/>
              <a:t>Traditionelle Strings:</a:t>
            </a:r>
            <a:r>
              <a:rPr lang="de-DE" noProof="0" dirty="0"/>
              <a:t> Folgen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 (mit '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/>
              <a:t>abgeschlossen)</a:t>
            </a:r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77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77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dirty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dirty="0">
                <a:latin typeface="Consolas" pitchFamily="49" charset="0"/>
                <a:cs typeface="Consolas" pitchFamily="49" charset="0"/>
              </a:rPr>
              <a:t>2289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 /</a:t>
              </a:r>
              <a:br>
                <a:rPr lang="de-DE" altLang="de-DE" sz="1600" b="0"/>
              </a:br>
              <a:r>
                <a:rPr lang="de-DE" altLang="de-DE" sz="1600" b="0"/>
                <a:t>          </a:t>
              </a: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 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2264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a</a:t>
              </a:r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2279</a:t>
              </a:r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2289</a:t>
              </a:r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**</a:t>
              </a:r>
              <a:r>
                <a:rPr lang="de-DE" altLang="de-DE" sz="1600" b="0" err="1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[0][0]</a:t>
              </a:r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[1][0]</a:t>
              </a:r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f</a:t>
              </a:r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499558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/>
              <a:t>Was passiert beim Aufruf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/>
              <a:t>?</a:t>
            </a:r>
          </a:p>
          <a:p>
            <a:r>
              <a:rPr lang="de-DE" b="1" noProof="0" dirty="0"/>
              <a:t>Traditionelle Strings:</a:t>
            </a:r>
            <a:r>
              <a:rPr lang="de-DE" noProof="0" dirty="0"/>
              <a:t> Folgen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 (mit '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/>
              <a:t>abgeschlossen)</a:t>
            </a:r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2279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Spezieller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>
                <a:solidFill>
                  <a:schemeClr val="bg1"/>
                </a:solidFill>
              </a:rPr>
              <a:t> =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 /</a:t>
              </a:r>
              <a:br>
                <a:rPr lang="de-DE" altLang="de-DE" sz="1600" b="0"/>
              </a:br>
              <a:r>
                <a:rPr lang="de-DE" altLang="de-DE" sz="1600" b="0"/>
                <a:t>          </a:t>
              </a: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 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2264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a</a:t>
              </a:r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2279</a:t>
              </a:r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2289</a:t>
              </a:r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**</a:t>
              </a:r>
              <a:r>
                <a:rPr lang="de-DE" altLang="de-DE" sz="1600" b="0" err="1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[0][0]</a:t>
              </a:r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[1][0]</a:t>
              </a:r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f</a:t>
              </a:r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43201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Arrays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b="1" noProof="0" dirty="0"/>
              <a:t>Eingebautes Sprachfeature</a:t>
            </a:r>
            <a:r>
              <a:rPr lang="de-DE" noProof="0" dirty="0"/>
              <a:t> mit speziellem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>
                <a:cs typeface="Consolas" panose="020B0609020204030204" pitchFamily="49" charset="0"/>
              </a:rPr>
              <a:t> 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/>
              <a:t>-Attribut</a:t>
            </a:r>
          </a:p>
          <a:p>
            <a:pPr marL="520700" indent="-342900"/>
            <a:r>
              <a:rPr lang="de-DE" noProof="0" dirty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 x = {1, 1, 2, 3, 5, 8}; int x2 = x[2]; 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 err="1"/>
              <a:t>Syntactic</a:t>
            </a:r>
            <a:r>
              <a:rPr lang="de-DE" b="1" noProof="0" dirty="0"/>
              <a:t> Sugar</a:t>
            </a:r>
            <a:r>
              <a:rPr lang="de-DE" noProof="0" dirty="0"/>
              <a:t>: Array = Pointer auf zusammenhängenden Speicherbereich</a:t>
            </a:r>
          </a:p>
          <a:p>
            <a:pPr marL="520700" indent="-342900"/>
            <a:r>
              <a:rPr lang="de-DE" b="1" noProof="0" dirty="0"/>
              <a:t>Problem</a:t>
            </a:r>
            <a:r>
              <a:rPr lang="de-DE" noProof="0" dirty="0"/>
              <a:t>: Längeninformation werden nicht explizit gespeichert</a:t>
            </a:r>
            <a:endParaRPr lang="de-DE" noProof="0" dirty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>
                <a:sym typeface="Wingdings" panose="05000000000000000000" pitchFamily="2" charset="2"/>
              </a:rPr>
              <a:t>Gefahr</a:t>
            </a:r>
            <a:r>
              <a:rPr lang="de-DE" noProof="0" dirty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de-DE" noProof="0" dirty="0"/>
              <a:t>1, 1, 2, 3, 5, 8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*myArray2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+ 77); // Danger!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/>
              <a:t>-Operator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/>
              <a:t>-Operator</a:t>
            </a:r>
          </a:p>
          <a:p>
            <a:pPr lvl="1"/>
            <a:r>
              <a:rPr lang="de-DE" noProof="0" dirty="0"/>
              <a:t>… liefert die </a:t>
            </a:r>
            <a:r>
              <a:rPr lang="de-DE" b="1" noProof="0" dirty="0"/>
              <a:t>Größe (in Byte) einer Variable</a:t>
            </a:r>
            <a:r>
              <a:rPr lang="de-DE" noProof="0" dirty="0"/>
              <a:t> eines bestimmten Typs.</a:t>
            </a:r>
          </a:p>
          <a:p>
            <a:pPr lvl="1"/>
            <a:r>
              <a:rPr lang="de-DE" noProof="0" dirty="0"/>
              <a:t>Aufruf über </a:t>
            </a:r>
            <a:r>
              <a:rPr lang="de-DE" b="1" noProof="0" dirty="0"/>
              <a:t>Typ</a:t>
            </a:r>
            <a:r>
              <a:rPr lang="de-DE" noProof="0" dirty="0"/>
              <a:t> oder </a:t>
            </a:r>
            <a:r>
              <a:rPr lang="de-DE" b="1" noProof="0" dirty="0"/>
              <a:t>konkrete Variable </a:t>
            </a:r>
            <a:r>
              <a:rPr lang="de-DE" noProof="0" dirty="0"/>
              <a:t>möglich</a:t>
            </a:r>
          </a:p>
          <a:p>
            <a:r>
              <a:rPr lang="de-DE" b="1" noProof="0" dirty="0"/>
              <a:t>Datentyp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/>
              <a:t>Standard-STL-Datentyp, um </a:t>
            </a:r>
            <a:r>
              <a:rPr lang="de-DE" b="1" noProof="0" dirty="0"/>
              <a:t>Objektgrößen</a:t>
            </a:r>
            <a:r>
              <a:rPr lang="de-DE" noProof="0" dirty="0"/>
              <a:t> in Byte zu speichern</a:t>
            </a:r>
          </a:p>
          <a:p>
            <a:pPr lvl="1"/>
            <a:r>
              <a:rPr lang="de-DE" noProof="0" dirty="0"/>
              <a:t>Ist immer groß genug, um das größtmögliche Objekt auf der jeweiligen Plattform zu speichern.</a:t>
            </a:r>
          </a:p>
          <a:p>
            <a:pPr lvl="1"/>
            <a:r>
              <a:rPr lang="de-DE" dirty="0"/>
              <a:t>Entspricht einem </a:t>
            </a:r>
            <a:r>
              <a:rPr lang="de-DE" dirty="0" err="1"/>
              <a:t>unsigned</a:t>
            </a:r>
            <a:r>
              <a:rPr lang="de-DE" dirty="0"/>
              <a:t> integer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</a:t>
            </a:r>
            <a:r>
              <a:rPr lang="en-US" sz="1400" dirty="0" err="1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cstddef</a:t>
            </a:r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&gt; // contains std::</a:t>
            </a:r>
            <a:r>
              <a:rPr lang="en-US" sz="1400" dirty="0" err="1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size_t</a:t>
            </a:r>
            <a:endParaRPr lang="en-US" sz="1400" dirty="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dirty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http://en.cppreference.com/w/cpp/language/sizeof </a:t>
            </a:r>
          </a:p>
          <a:p>
            <a:pPr algn="r"/>
            <a:r>
              <a:rPr lang="en-US" sz="1200">
                <a:hlinkClick r:id="rId2"/>
              </a:rPr>
              <a:t>http://en.cppreference.com/w/cpp/types/size_t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Das Schlüsselwort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/>
              <a:t> deklariert eine </a:t>
            </a:r>
            <a:r>
              <a:rPr lang="en-US" b="1"/>
              <a:t>Variable</a:t>
            </a:r>
            <a:r>
              <a:rPr lang="en-US"/>
              <a:t> als unveränderlich.</a:t>
            </a:r>
          </a:p>
          <a:p>
            <a:r>
              <a:rPr lang="en-US"/>
              <a:t>Das bedeutet, dass die zur Variablen gehörige Speicherzelle über die Variable nicht verändert werden kann.</a:t>
            </a:r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 </a:t>
            </a:r>
            <a:r>
              <a:rPr lang="de-DE" altLang="de-DE" sz="24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vs.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 </a:t>
            </a:r>
            <a:r>
              <a:rPr lang="de-DE" altLang="de-DE" sz="24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i;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Einmalige, sofortige Definition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vs.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58834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Allgemeine Informationen zur Veranstaltung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28800"/>
            <a:ext cx="8640763" cy="496887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Offizieller </a:t>
            </a:r>
            <a:r>
              <a:rPr lang="de-DE" b="1" dirty="0" err="1"/>
              <a:t>Moodle</a:t>
            </a:r>
            <a:r>
              <a:rPr lang="de-DE" b="1" dirty="0"/>
              <a:t>-Kurs als zentrale Anlaufstelle</a:t>
            </a:r>
          </a:p>
          <a:p>
            <a:pPr marL="180975" lvl="1" indent="0">
              <a:buNone/>
            </a:pPr>
            <a:r>
              <a:rPr lang="de-DE" dirty="0">
                <a:hlinkClick r:id="rId2"/>
              </a:rPr>
              <a:t>https://moodle.tu-darmstadt.de/course/view.php?id=18628</a:t>
            </a:r>
            <a:endParaRPr lang="de-DE" dirty="0"/>
          </a:p>
          <a:p>
            <a:pPr lvl="1"/>
            <a:r>
              <a:rPr lang="de-DE" dirty="0"/>
              <a:t>Ankündigungen und allgemeine Organisation</a:t>
            </a:r>
          </a:p>
          <a:p>
            <a:pPr lvl="1"/>
            <a:r>
              <a:rPr lang="de-DE" noProof="0" dirty="0"/>
              <a:t>Vorlesungs- und Übungsmaterialien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dirty="0"/>
              <a:t>Umstellung auf E-Learning</a:t>
            </a:r>
          </a:p>
          <a:p>
            <a:pPr lvl="1"/>
            <a:r>
              <a:rPr lang="de-DE" dirty="0"/>
              <a:t>Keine Präsenzveranstaltung</a:t>
            </a:r>
          </a:p>
          <a:p>
            <a:pPr lvl="1"/>
            <a:r>
              <a:rPr lang="de-DE" noProof="0" dirty="0"/>
              <a:t>Keine </a:t>
            </a:r>
            <a:r>
              <a:rPr lang="de-DE" noProof="0" dirty="0" err="1"/>
              <a:t>Pfli</a:t>
            </a:r>
            <a:r>
              <a:rPr lang="de-DE" dirty="0" err="1"/>
              <a:t>chtabgaben</a:t>
            </a:r>
            <a:endParaRPr lang="de-DE" dirty="0"/>
          </a:p>
          <a:p>
            <a:pPr lvl="1"/>
            <a:r>
              <a:rPr lang="de-DE" noProof="0" dirty="0"/>
              <a:t>Hardware</a:t>
            </a:r>
            <a:r>
              <a:rPr lang="de-DE" dirty="0"/>
              <a:t>-Teil entfällt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/>
              <a:t>Sie sind für ihren Lernerfolg selbst verantwortlich!</a:t>
            </a:r>
            <a:endParaRPr lang="de-DE" noProof="0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noProof="0" dirty="0"/>
              <a:t>Alle </a:t>
            </a:r>
            <a:r>
              <a:rPr lang="de-DE" b="1" noProof="0" dirty="0" err="1"/>
              <a:t>Vorlesungs</a:t>
            </a:r>
            <a:r>
              <a:rPr lang="de-DE" b="1" dirty="0" err="1"/>
              <a:t>folien</a:t>
            </a:r>
            <a:r>
              <a:rPr lang="de-DE" b="1" dirty="0"/>
              <a:t> und Aufzeichnungen 06.07.2020 verfügbar!</a:t>
            </a:r>
          </a:p>
          <a:p>
            <a:pPr lvl="1"/>
            <a:r>
              <a:rPr lang="de-DE" dirty="0"/>
              <a:t>Foliensatz auf </a:t>
            </a:r>
            <a:r>
              <a:rPr lang="de-DE" dirty="0" err="1"/>
              <a:t>Moodle</a:t>
            </a:r>
            <a:r>
              <a:rPr lang="de-DE" dirty="0"/>
              <a:t> verfügbar</a:t>
            </a:r>
          </a:p>
          <a:p>
            <a:pPr lvl="1"/>
            <a:r>
              <a:rPr lang="de-DE" dirty="0"/>
              <a:t>Vorlesungsaufzeichnungen nach Themen aufgeteilt (siehe </a:t>
            </a:r>
            <a:r>
              <a:rPr lang="de-DE" dirty="0" err="1"/>
              <a:t>Moodle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Moodle-Quizzes</a:t>
            </a:r>
            <a:r>
              <a:rPr lang="de-DE" dirty="0"/>
              <a:t> zu einzelnen Themengebieten zur Selbstkontrolle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noProof="0" dirty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36409407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 </a:t>
            </a:r>
            <a:r>
              <a:rPr lang="de-DE" altLang="de-DE" sz="24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i;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Einmalige, sofortige Definition</a:t>
            </a: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42; </a:t>
            </a:r>
            <a:b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- </a:t>
            </a:r>
            <a:r>
              <a:rPr lang="de-DE" i="1" err="1">
                <a:solidFill>
                  <a:schemeClr val="bg1"/>
                </a:solidFill>
              </a:rPr>
              <a:t>const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- Lese von rechts nach links.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5882101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Const</a:t>
            </a:r>
            <a:r>
              <a:rPr lang="de-DE" noProof="0" dirty="0"/>
              <a:t> Correctness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/>
              <a:t>Wird </a:t>
            </a:r>
            <a:r>
              <a:rPr lang="de-DE" noProof="0" dirty="0"/>
              <a:t>in C++ durch das </a:t>
            </a:r>
            <a:r>
              <a:rPr lang="de-DE" b="1" noProof="0" dirty="0"/>
              <a:t>Schlüsselwort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/>
              <a:t> </a:t>
            </a:r>
            <a:r>
              <a:rPr lang="de-DE" noProof="0" dirty="0"/>
              <a:t>(für Typen und Funktionen) sichergestellt.</a:t>
            </a:r>
          </a:p>
          <a:p>
            <a:endParaRPr lang="de-DE" noProof="0" dirty="0"/>
          </a:p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/>
              <a:t> entsprechen </a:t>
            </a:r>
            <a:r>
              <a:rPr lang="de-DE" b="1" noProof="0" dirty="0"/>
              <a:t>zur </a:t>
            </a:r>
            <a:r>
              <a:rPr lang="de-DE" b="1" noProof="0" dirty="0" err="1"/>
              <a:t>Compile</a:t>
            </a:r>
            <a:r>
              <a:rPr lang="de-DE" b="1" noProof="0" dirty="0"/>
              <a:t>-Zeit </a:t>
            </a:r>
            <a:r>
              <a:rPr lang="de-DE" noProof="0" dirty="0"/>
              <a:t>verschiedenen Typen</a:t>
            </a:r>
            <a:r>
              <a:rPr lang="de-DE" b="1" noProof="0" dirty="0"/>
              <a:t>, zur Laufzeit </a:t>
            </a:r>
            <a:r>
              <a:rPr lang="de-DE" noProof="0" dirty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wenn als unverändlich gekennzeichnete Objekte durch das Programm nicht 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/>
              <a:t>Sie </a:t>
            </a:r>
            <a:r>
              <a:rPr lang="de-DE" altLang="de-DE" noProof="0" dirty="0"/>
              <a:t>braucht </a:t>
            </a:r>
            <a:r>
              <a:rPr lang="de-DE" altLang="de-DE" b="1" noProof="0" dirty="0"/>
              <a:t>nicht </a:t>
            </a:r>
            <a:r>
              <a:rPr lang="de-DE" altLang="de-DE" b="1" i="1" noProof="0" dirty="0"/>
              <a:t>zwangsweise </a:t>
            </a:r>
            <a:r>
              <a:rPr lang="de-DE" altLang="de-DE" b="1" noProof="0" dirty="0"/>
              <a:t>eigenen Speicher </a:t>
            </a:r>
            <a:r>
              <a:rPr lang="de-DE" altLang="de-DE" noProof="0" dirty="0"/>
              <a:t>(bspw. innerhalb einer </a:t>
            </a:r>
            <a:r>
              <a:rPr lang="de-DE" altLang="de-DE" noProof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/>
              <a:t>Sie verhält sich </a:t>
            </a:r>
            <a:r>
              <a:rPr lang="de-DE" altLang="de-DE" b="1" noProof="0" dirty="0"/>
              <a:t>wie ein </a:t>
            </a:r>
            <a:r>
              <a:rPr lang="de-DE" alt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wie für Variablen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Zusammenfassung: </a:t>
            </a:r>
            <a:r>
              <a:rPr lang="de-DE" noProof="0" dirty="0" err="1"/>
              <a:t>Asterisk</a:t>
            </a:r>
            <a:r>
              <a:rPr lang="de-DE" noProof="0" dirty="0"/>
              <a:t> und </a:t>
            </a:r>
            <a:r>
              <a:rPr lang="de-DE" noProof="0" dirty="0" err="1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1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Asterisk</a:t>
                      </a:r>
                      <a:r>
                        <a:rPr lang="en-US" baseline="0"/>
                        <a:t> (</a:t>
                      </a:r>
                      <a:r>
                        <a:rPr lang="en-US"/>
                        <a:t>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Ampersand (&amp;)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054">
                <a:tc>
                  <a:txBody>
                    <a:bodyPr/>
                    <a:lstStyle/>
                    <a:p>
                      <a:r>
                        <a:rPr lang="en-US" err="1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054">
                <a:tc>
                  <a:txBody>
                    <a:bodyPr/>
                    <a:lstStyle/>
                    <a:p>
                      <a:r>
                        <a:rPr lang="en-US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&amp;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b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Variablentypen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Werttypen </a:t>
            </a:r>
            <a:r>
              <a:rPr lang="de-DE" noProof="0" dirty="0"/>
              <a:t>(enden weder auf &amp;,*,[])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>
                <a:solidFill>
                  <a:srgbClr val="000000"/>
                </a:solidFill>
              </a:rPr>
              <a:t>Werttyp</a:t>
            </a:r>
            <a:r>
              <a:rPr lang="de-DE" b="1" noProof="0" dirty="0">
                <a:solidFill>
                  <a:srgbClr val="000000"/>
                </a:solidFill>
              </a:rPr>
              <a:t>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Building(3);</a:t>
            </a:r>
          </a:p>
          <a:p>
            <a:pPr lvl="1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Referenztypen </a:t>
            </a:r>
            <a:r>
              <a:rPr lang="de-DE" noProof="0" dirty="0"/>
              <a:t>(enden auf &amp;)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 mit </a:t>
            </a:r>
            <a:r>
              <a:rPr lang="de-DE" b="1" noProof="0" dirty="0">
                <a:solidFill>
                  <a:srgbClr val="000000"/>
                </a:solidFill>
              </a:rPr>
              <a:t>Referenz-Typ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&amp;y = x;</a:t>
            </a:r>
          </a:p>
          <a:p>
            <a:pPr lvl="1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Pointer-Typen </a:t>
            </a:r>
            <a:r>
              <a:rPr lang="de-DE" noProof="0" dirty="0"/>
              <a:t>(enden auf *)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 mit </a:t>
            </a:r>
            <a:r>
              <a:rPr lang="de-DE" b="1" noProof="0" dirty="0">
                <a:solidFill>
                  <a:srgbClr val="000000"/>
                </a:solidFill>
              </a:rPr>
              <a:t>Pointer-Typ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/>
              <a:t>Array-Typen </a:t>
            </a:r>
            <a:r>
              <a:rPr lang="de-DE" noProof="0" dirty="0"/>
              <a:t>(enden auf [], </a:t>
            </a:r>
            <a:r>
              <a:rPr lang="de-DE" noProof="0" dirty="0" err="1"/>
              <a:t>Syntactic</a:t>
            </a:r>
            <a:r>
              <a:rPr lang="de-DE" noProof="0" dirty="0"/>
              <a:t> Sugar)</a:t>
            </a:r>
          </a:p>
          <a:p>
            <a:pPr lvl="2"/>
            <a:r>
              <a:rPr lang="de-DE" noProof="0" dirty="0"/>
              <a:t>Variable mit </a:t>
            </a:r>
            <a:r>
              <a:rPr lang="de-DE" b="1" noProof="0" dirty="0"/>
              <a:t>Array-Typ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/>
              <a:t> verweist auf ein Array, dessen Elemente den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/>
              <a:t> haben, und ist äquivalent zu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/>
              <a:t>.</a:t>
            </a:r>
          </a:p>
          <a:p>
            <a:pPr lvl="2"/>
            <a:r>
              <a:rPr lang="de-DE" noProof="0" dirty="0"/>
              <a:t>z.B.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x[]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{1,1,2,3,5}; int *x2 = x;</a:t>
            </a: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Zuweisung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Was passiert bei der Zuweisung zwischen verschiedenen Variablentypen?</a:t>
            </a:r>
          </a:p>
          <a:p>
            <a:pPr lvl="1"/>
            <a:r>
              <a:rPr lang="de-DE" noProof="0" dirty="0"/>
              <a:t>[LHS-Typ] x = [Operator] [RHS-Typ] y;</a:t>
            </a:r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marL="9525" indent="0">
              <a:buNone/>
            </a:pPr>
            <a:r>
              <a:rPr lang="de-DE" noProof="0" dirty="0"/>
              <a:t>(1) </a:t>
            </a:r>
            <a:r>
              <a:rPr lang="de-DE" b="1" noProof="0" dirty="0"/>
              <a:t>Adressoperator</a:t>
            </a:r>
            <a:r>
              <a:rPr lang="de-DE" noProof="0" dirty="0"/>
              <a:t> kann nur auf </a:t>
            </a:r>
            <a:r>
              <a:rPr lang="de-DE" noProof="0"/>
              <a:t>"benannte</a:t>
            </a:r>
            <a:r>
              <a:rPr lang="de-DE" noProof="0" dirty="0"/>
              <a:t>" Objekte angewandt werden (z.B. Variablen), nicht aber auf anonyme Objekte und </a:t>
            </a:r>
            <a:r>
              <a:rPr lang="de-DE" noProof="0" dirty="0" err="1"/>
              <a:t>Literale</a:t>
            </a:r>
            <a:r>
              <a:rPr lang="de-DE" noProof="0" dirty="0"/>
              <a:t> (z.B.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/>
              <a:t>,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/>
              <a:t>)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0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3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/>
                        <a:t>RHS</a:t>
                      </a:r>
                    </a:p>
                    <a:p>
                      <a:endParaRPr lang="en-US" sz="2100"/>
                    </a:p>
                    <a:p>
                      <a:r>
                        <a:rPr lang="en-US" sz="2100"/>
                        <a:t>LHS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Referenz-Typ</a:t>
                      </a:r>
                      <a:br>
                        <a:rPr lang="en-US" sz="2100"/>
                      </a:br>
                      <a:r>
                        <a:rPr lang="en-US" sz="2100"/>
                        <a:t>Y &amp;y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Pointer-Typ</a:t>
                      </a:r>
                    </a:p>
                    <a:p>
                      <a:pPr algn="ctr"/>
                      <a:r>
                        <a:rPr lang="en-US" sz="2100"/>
                        <a:t>Y *y</a:t>
                      </a:r>
                    </a:p>
                  </a:txBody>
                  <a:tcPr marL="107203" marR="107203" marT="53602" marB="536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/>
                        <a:t>Wert-Typ </a:t>
                      </a:r>
                      <a:br>
                        <a:rPr lang="en-US" sz="2100"/>
                      </a:br>
                      <a:r>
                        <a:rPr lang="en-US" sz="2100"/>
                        <a:t>X x = 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 x = y</a:t>
                      </a:r>
                      <a:r>
                        <a:rPr lang="en-US" sz="2100" baseline="0"/>
                        <a:t> (</a:t>
                      </a:r>
                      <a:r>
                        <a:rPr lang="en-US" sz="2100"/>
                        <a:t>Kopie)</a:t>
                      </a:r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(Kopie)</a:t>
                      </a:r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</a:t>
                      </a:r>
                      <a:r>
                        <a:rPr lang="en-US" sz="2100" baseline="0"/>
                        <a:t> </a:t>
                      </a:r>
                      <a:r>
                        <a:rPr lang="en-US" sz="2100"/>
                        <a:t>= *y</a:t>
                      </a:r>
                      <a:r>
                        <a:rPr lang="en-US" sz="2100" baseline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/>
                        <a:t>Referenz-Typ X</a:t>
                      </a:r>
                      <a:r>
                        <a:rPr lang="en-US" sz="2100" baseline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(Alias)</a:t>
                      </a:r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(Alias)</a:t>
                      </a:r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*y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/>
                        <a:t>Pointer-Typ</a:t>
                      </a:r>
                      <a:br>
                        <a:rPr lang="en-US" sz="2100"/>
                      </a:br>
                      <a:r>
                        <a:rPr lang="en-US" sz="2100"/>
                        <a:t>X *x =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&amp;</a:t>
                      </a:r>
                      <a:r>
                        <a:rPr lang="en-US" sz="2100" baseline="30000"/>
                        <a:t>(1)</a:t>
                      </a:r>
                      <a:r>
                        <a:rPr lang="en-US" sz="2100"/>
                        <a:t>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&amp;y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</a:t>
                      </a:r>
                      <a:r>
                        <a:rPr lang="en-US" sz="2100" baseline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i;</a:t>
              </a:r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*iP</a:t>
              </a:r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10</a:t>
              </a:r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br>
                <a:rPr lang="de-DE" altLang="de-DE" sz="1200" b="0"/>
              </a:br>
              <a:r>
                <a:rPr lang="de-DE" altLang="de-DE" sz="1200" b="0"/>
                <a:t>(interpretiert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/>
                <a:t>int</a:t>
              </a:r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</a:t>
              </a:r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/>
                <a:t>int*</a:t>
              </a:r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iP</a:t>
              </a:r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2158</a:t>
              </a:r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>
                <a:cs typeface="Consolas" panose="020B0609020204030204" pitchFamily="49" charset="0"/>
              </a:rPr>
              <a:t> </a:t>
            </a:r>
            <a:r>
              <a:rPr lang="de-DE" altLang="de-DE" noProof="0" dirty="0"/>
              <a:t>bei Objekten</a:t>
            </a:r>
            <a:endParaRPr lang="de-DE" altLang="de-DE" i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	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auf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 </a:t>
            </a:r>
            <a:r>
              <a:rPr lang="de-DE" noProof="0" dirty="0" err="1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/>
              <a:t>Überladung</a:t>
            </a:r>
            <a:r>
              <a:rPr lang="de-DE" noProof="0" dirty="0"/>
              <a:t> von Methoden anhand von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/>
              <a:t>Typischerweise ähnliche oder identische Implementierung</a:t>
            </a:r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dirty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&gt;&amp;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            {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return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 dirty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&gt;&amp;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return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 dirty="0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Building b{};</a:t>
            </a: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 &amp;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b.getFloors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&amp;f =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b.getFloors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dirty="0"/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Auch die Elemente des Vektors sind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-Zeiger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in </a:t>
            </a:r>
            <a:r>
              <a:rPr lang="en-US" b="1" dirty="0" err="1"/>
              <a:t>jeder</a:t>
            </a:r>
            <a:r>
              <a:rPr lang="en-US" b="1" dirty="0"/>
              <a:t> </a:t>
            </a:r>
            <a:r>
              <a:rPr lang="en-US" b="1" dirty="0" err="1"/>
              <a:t>Methode</a:t>
            </a:r>
            <a:r>
              <a:rPr lang="en-US" b="1" dirty="0"/>
              <a:t> </a:t>
            </a:r>
            <a:r>
              <a:rPr lang="en-US" dirty="0" err="1"/>
              <a:t>implizit</a:t>
            </a:r>
            <a:r>
              <a:rPr lang="en-US" dirty="0"/>
              <a:t> </a:t>
            </a:r>
            <a:r>
              <a:rPr lang="en-US" dirty="0" err="1"/>
              <a:t>verfügbar</a:t>
            </a:r>
            <a:r>
              <a:rPr lang="en-US" dirty="0"/>
              <a:t> – </a:t>
            </a:r>
            <a:r>
              <a:rPr lang="en-US" dirty="0" err="1"/>
              <a:t>wie</a:t>
            </a:r>
            <a:r>
              <a:rPr lang="en-US" dirty="0"/>
              <a:t> in Java.</a:t>
            </a:r>
          </a:p>
          <a:p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 C </a:t>
            </a:r>
            <a:r>
              <a:rPr lang="en-US" dirty="0" err="1"/>
              <a:t>ist</a:t>
            </a:r>
            <a:r>
              <a:rPr lang="en-US" dirty="0"/>
              <a:t> der </a:t>
            </a:r>
            <a:r>
              <a:rPr lang="en-US" b="1" dirty="0" err="1"/>
              <a:t>Typ</a:t>
            </a:r>
            <a:r>
              <a:rPr lang="en-US" dirty="0"/>
              <a:t> von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dirty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dirty="0"/>
              <a:t> 		</a:t>
            </a:r>
            <a:r>
              <a:rPr lang="en-US" dirty="0" err="1"/>
              <a:t>innerhalb</a:t>
            </a:r>
            <a:r>
              <a:rPr lang="en-US" dirty="0"/>
              <a:t> von </a:t>
            </a:r>
            <a:r>
              <a:rPr lang="en-US" b="1" dirty="0" err="1"/>
              <a:t>nicht</a:t>
            </a:r>
            <a:r>
              <a:rPr lang="en-US" b="1" dirty="0"/>
              <a:t>-const </a:t>
            </a:r>
            <a:r>
              <a:rPr lang="en-US" dirty="0" err="1"/>
              <a:t>Methoden</a:t>
            </a:r>
            <a:endParaRPr lang="en-US" dirty="0"/>
          </a:p>
          <a:p>
            <a:pPr lvl="1">
              <a:tabLst>
                <a:tab pos="1257300" algn="l"/>
              </a:tabLst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dirty="0"/>
              <a:t>	</a:t>
            </a:r>
            <a:r>
              <a:rPr lang="en-US" dirty="0" err="1"/>
              <a:t>innerhalb</a:t>
            </a:r>
            <a:r>
              <a:rPr lang="en-US" dirty="0"/>
              <a:t> von </a:t>
            </a:r>
            <a:r>
              <a:rPr lang="en-US" b="1" dirty="0"/>
              <a:t>const </a:t>
            </a:r>
            <a:r>
              <a:rPr lang="en-US" dirty="0" err="1"/>
              <a:t>Methoden</a:t>
            </a:r>
            <a:endParaRPr lang="en-US" dirty="0"/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genutzt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um </a:t>
            </a:r>
            <a:r>
              <a:rPr lang="en-US" b="1" dirty="0"/>
              <a:t>Code "</a:t>
            </a:r>
            <a:r>
              <a:rPr lang="en-US" b="1" dirty="0" err="1"/>
              <a:t>sprechender</a:t>
            </a:r>
            <a:r>
              <a:rPr lang="en-US" b="1" dirty="0"/>
              <a:t>"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machen</a:t>
            </a:r>
            <a:r>
              <a:rPr lang="en-US" dirty="0"/>
              <a:t>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Building::printFloorPlan()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// Same for 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  <a:b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  <a:b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444208" y="4077072"/>
            <a:ext cx="2447380" cy="417377"/>
          </a:xfrm>
          <a:prstGeom prst="wedgeRoundRectCallout">
            <a:avLst>
              <a:gd name="adj1" fmla="val -41816"/>
              <a:gd name="adj2" fmla="val 1477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de-DE" sz="1600">
                <a:solidFill>
                  <a:schemeClr val="bg1"/>
                </a:solidFill>
              </a:rPr>
              <a:t> entspricht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Ablauf der Veranstaltung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28800"/>
            <a:ext cx="8640763" cy="4968875"/>
          </a:xfrm>
        </p:spPr>
        <p:txBody>
          <a:bodyPr/>
          <a:lstStyle/>
          <a:p>
            <a:pPr marL="0" indent="0">
              <a:buNone/>
            </a:pPr>
            <a:r>
              <a:rPr lang="de-DE" b="1" u="sng" dirty="0"/>
              <a:t>Keine</a:t>
            </a:r>
            <a:r>
              <a:rPr lang="de-DE" b="1" dirty="0"/>
              <a:t> Vorlesungseinheiten oder Übungen als </a:t>
            </a:r>
            <a:r>
              <a:rPr lang="de-DE" b="1" u="sng" dirty="0"/>
              <a:t>Live-Stream</a:t>
            </a:r>
          </a:p>
          <a:p>
            <a:pPr lvl="1"/>
            <a:r>
              <a:rPr lang="de-DE" dirty="0"/>
              <a:t>Stattdessen: Vorlesungs- und Übungsaufzeichnungen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Vorlesung und Übungen aufgeteilt in Themenblöcke</a:t>
            </a:r>
          </a:p>
          <a:p>
            <a:pPr lvl="1"/>
            <a:r>
              <a:rPr lang="de-DE" dirty="0"/>
              <a:t>Übungen zu den Themenblöcken werden nacheinander veröffentlicht</a:t>
            </a:r>
          </a:p>
          <a:p>
            <a:pPr lvl="1"/>
            <a:r>
              <a:rPr lang="de-DE" dirty="0"/>
              <a:t>[G] 06.07, [S] 20.07, [O] 03.08, [F] 17.08, [C] 31.08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dirty="0"/>
              <a:t>Vorstellung der Übungen und Lösungen aufgezeichnet</a:t>
            </a:r>
          </a:p>
          <a:p>
            <a:pPr lvl="1"/>
            <a:r>
              <a:rPr lang="de-DE" dirty="0"/>
              <a:t>Freigabe der Aufzeichnungen zu den entsprechenden Terminen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dirty="0"/>
              <a:t>Freiwillige Abgabe der Übungen zur Korrektur</a:t>
            </a:r>
          </a:p>
          <a:p>
            <a:pPr lvl="1"/>
            <a:r>
              <a:rPr lang="de-DE" dirty="0"/>
              <a:t>Abgabe durch </a:t>
            </a:r>
            <a:r>
              <a:rPr lang="de-DE" dirty="0" err="1"/>
              <a:t>Moodle</a:t>
            </a:r>
            <a:endParaRPr lang="de-DE" dirty="0"/>
          </a:p>
          <a:p>
            <a:pPr lvl="1"/>
            <a:r>
              <a:rPr lang="de-DE" dirty="0"/>
              <a:t>Feedback durch Veranstalter und Tutoren</a:t>
            </a:r>
          </a:p>
          <a:p>
            <a:pPr lvl="1"/>
            <a:r>
              <a:rPr lang="de-DE" dirty="0"/>
              <a:t>Freigabe der Abgaben zu den entsprechenden Terminen</a:t>
            </a:r>
          </a:p>
          <a:p>
            <a:pPr marL="0" indent="0">
              <a:buNone/>
            </a:pPr>
            <a:endParaRPr lang="de-DE" dirty="0"/>
          </a:p>
          <a:p>
            <a:endParaRPr lang="de-DE" noProof="0" dirty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1001546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Zusammenfassung: Vorteile von </a:t>
            </a:r>
            <a:r>
              <a:rPr lang="de-DE" altLang="de-DE" noProof="0" dirty="0" err="1"/>
              <a:t>const</a:t>
            </a:r>
            <a:r>
              <a:rPr lang="de-DE" altLang="de-DE" noProof="0" dirty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/>
              <a:t>Compiler </a:t>
            </a:r>
            <a:r>
              <a:rPr lang="de-DE" altLang="de-DE" noProof="0" dirty="0"/>
              <a:t>kann automatisch die </a:t>
            </a:r>
            <a:r>
              <a:rPr lang="de-DE" altLang="de-DE" b="1" noProof="0" dirty="0"/>
              <a:t>Absichten des Programmierers</a:t>
            </a:r>
            <a:r>
              <a:rPr lang="de-DE" altLang="de-DE" noProof="0" dirty="0"/>
              <a:t> statisch durchsetzen (es gibt einen guten Grund wieso etwas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/>
              <a:t> sein soll!)</a:t>
            </a:r>
          </a:p>
          <a:p>
            <a:endParaRPr lang="de-DE" altLang="de-DE" noProof="0" dirty="0"/>
          </a:p>
          <a:p>
            <a:r>
              <a:rPr lang="de-DE" altLang="de-DE" noProof="0" dirty="0"/>
              <a:t>Compiler kann </a:t>
            </a:r>
            <a:r>
              <a:rPr lang="de-DE" altLang="de-DE" b="1" noProof="0" dirty="0"/>
              <a:t>ggf. Optimierungen durchführen </a:t>
            </a:r>
            <a:r>
              <a:rPr lang="de-DE" altLang="de-DE" noProof="0" dirty="0"/>
              <a:t>mit dem Wissen darüber, was </a:t>
            </a:r>
            <a:r>
              <a:rPr lang="de-DE" altLang="de-DE" noProof="0" dirty="0" err="1"/>
              <a:t>const</a:t>
            </a:r>
            <a:r>
              <a:rPr lang="de-DE" altLang="de-DE" noProof="0" dirty="0"/>
              <a:t> ist und was nicht (diskutabel…)</a:t>
            </a:r>
          </a:p>
          <a:p>
            <a:endParaRPr lang="de-DE" altLang="de-DE" noProof="0" dirty="0"/>
          </a:p>
          <a:p>
            <a:r>
              <a:rPr lang="de-DE" altLang="de-DE" b="1" noProof="0" dirty="0"/>
              <a:t>Leser des Programmcodes </a:t>
            </a:r>
            <a:r>
              <a:rPr lang="de-DE" altLang="de-DE" noProof="0" dirty="0"/>
              <a:t>kann </a:t>
            </a:r>
            <a:r>
              <a:rPr lang="de-DE" altLang="de-DE" b="1" noProof="0" dirty="0"/>
              <a:t>Absichten des Programmierers </a:t>
            </a:r>
            <a:r>
              <a:rPr lang="de-DE" altLang="de-DE" noProof="0" dirty="0"/>
              <a:t>besser erkennen.</a:t>
            </a:r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/>
              <a:t>Speicherverwaltung und </a:t>
            </a:r>
            <a:r>
              <a:rPr lang="de-DE" altLang="de-DE" dirty="0"/>
              <a:t>Lebenszyklus – Teil 2</a:t>
            </a:r>
            <a:br>
              <a:rPr lang="de-DE" altLang="de-DE" dirty="0"/>
            </a:br>
            <a:br>
              <a:rPr lang="de-DE" altLang="de-DE" dirty="0"/>
            </a:br>
            <a:r>
              <a:rPr lang="de-DE" altLang="de-DE" dirty="0"/>
              <a:t>(Übungsblatt: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dirty="0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0409550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(Kopier-)Konstruktor, Zuweisung und </a:t>
            </a:r>
            <a:r>
              <a:rPr lang="de-DE" noProof="0" dirty="0" err="1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Konstruktor, </a:t>
            </a:r>
            <a:r>
              <a:rPr lang="de-DE" altLang="de-DE" noProof="0" dirty="0" err="1"/>
              <a:t>Destruktor</a:t>
            </a:r>
            <a:r>
              <a:rPr lang="de-DE" altLang="de-DE" noProof="0" dirty="0"/>
              <a:t> und </a:t>
            </a:r>
            <a:r>
              <a:rPr lang="de-DE" altLang="de-DE" noProof="0" dirty="0" err="1"/>
              <a:t>Copy</a:t>
            </a:r>
            <a:r>
              <a:rPr lang="de-DE" altLang="de-DE" noProof="0" dirty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label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const std::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};</a:t>
            </a: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b="1">
                <a:solidFill>
                  <a:schemeClr val="bg1"/>
                </a:solidFill>
              </a:rPr>
              <a:t>Initialisierungsliste</a:t>
            </a:r>
            <a:r>
              <a:rPr lang="de-DE">
                <a:solidFill>
                  <a:schemeClr val="bg1"/>
                </a:solidFill>
              </a:rPr>
              <a:t> (Reihenfolge beachten!)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Initialisierungslisten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/>
              <a:t>Initialisierungslisten haben mit C++11 eine </a:t>
            </a:r>
            <a:r>
              <a:rPr lang="de-DE" b="1" noProof="0" dirty="0"/>
              <a:t>zweite Bedeutung </a:t>
            </a:r>
            <a:r>
              <a:rPr lang="de-DE" noProof="0" dirty="0"/>
              <a:t>erhalten: Mittels Array-ähnlicher Syntax können jetzt </a:t>
            </a:r>
            <a:r>
              <a:rPr lang="de-DE" b="1" noProof="0" dirty="0"/>
              <a:t>Datenstrukturen leichter initialisiert </a:t>
            </a:r>
            <a:r>
              <a:rPr lang="de-DE" b="1" noProof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/>
          </a:p>
          <a:p>
            <a:pPr marL="342900" indent="-342900">
              <a:buFontTx/>
              <a:buChar char="-"/>
            </a:pPr>
            <a:r>
              <a:rPr lang="de-DE" b="1" noProof="0" dirty="0"/>
              <a:t>Klassisch: </a:t>
            </a:r>
            <a:r>
              <a:rPr lang="de-DE" noProof="0" dirty="0"/>
              <a:t>Pflicht bei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/>
              <a:t>In C++11</a:t>
            </a:r>
            <a:r>
              <a:rPr lang="de-DE" b="1" noProof="0"/>
              <a:t>: </a:t>
            </a:r>
            <a:r>
              <a:rPr lang="de-DE"/>
              <a:t>"</a:t>
            </a:r>
            <a:r>
              <a:rPr lang="de-DE" noProof="0"/>
              <a:t>{…}" </a:t>
            </a:r>
            <a:r>
              <a:rPr lang="de-DE" noProof="0" dirty="0"/>
              <a:t>als </a:t>
            </a:r>
            <a:r>
              <a:rPr lang="de-DE" b="1" noProof="0" dirty="0" err="1"/>
              <a:t>Syntactic</a:t>
            </a:r>
            <a:r>
              <a:rPr lang="de-DE" b="1" noProof="0" dirty="0"/>
              <a:t> </a:t>
            </a:r>
            <a:r>
              <a:rPr lang="de-DE" b="1" noProof="0"/>
              <a:t>Sugar f</a:t>
            </a:r>
            <a:r>
              <a:rPr lang="de-DE" b="1"/>
              <a:t>ür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std::initializer_list </a:t>
            </a:r>
            <a:r>
              <a:rPr lang="de-DE"/>
              <a:t>zur </a:t>
            </a:r>
            <a:r>
              <a:rPr lang="de-DE" noProof="0"/>
              <a:t>vereinfachten </a:t>
            </a:r>
            <a:r>
              <a:rPr lang="de-DE" noProof="0" dirty="0"/>
              <a:t>Initialisierung von Vektoren </a:t>
            </a:r>
            <a:r>
              <a:rPr lang="de-DE" noProof="0"/>
              <a:t>etc. Beispiele:</a:t>
            </a:r>
            <a:endParaRPr lang="de-DE" noProof="0" dirty="0"/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/>
              <a:t>Klassisch: </a:t>
            </a:r>
            <a:r>
              <a:rPr lang="en-US" sz="1200">
                <a:hlinkClick r:id="rId2"/>
              </a:rPr>
              <a:t>http://en.cppreference.com/w/cpp/language/initializer_list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http://en.cppreference.com/w/cpp/utility/initializer_list</a:t>
            </a:r>
            <a:r>
              <a:rPr lang="en-US" sz="1200"/>
              <a:t> 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impliziter Konstruktoraufruf</a:t>
            </a: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Implizite </a:t>
            </a:r>
            <a:r>
              <a:rPr lang="de-DE" noProof="0" dirty="0"/>
              <a:t>Typ-Konvertierung </a:t>
            </a:r>
            <a:r>
              <a:rPr lang="de-DE" noProof="0"/>
              <a:t>und </a:t>
            </a:r>
            <a:br>
              <a:rPr lang="de-DE" noProof="0"/>
            </a:br>
            <a:r>
              <a:rPr lang="de-DE" noProof="0"/>
              <a:t>Anonyme </a:t>
            </a:r>
            <a:r>
              <a:rPr lang="de-DE" noProof="0" dirty="0"/>
              <a:t>Objekte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std::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(name) 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std::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mike(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 dirty="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Konstruktor erwartet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Aber:</a:t>
            </a:r>
            <a:r>
              <a:rPr lang="de-DE">
                <a:solidFill>
                  <a:schemeClr val="bg1"/>
                </a:solidFill>
              </a:rPr>
              <a:t> Aufrufer verwendet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</a:t>
            </a:r>
            <a:r>
              <a:rPr lang="de-DE" b="1">
                <a:solidFill>
                  <a:schemeClr val="bg1"/>
                </a:solidFill>
              </a:rPr>
              <a:t>mplizite Typkonvertierung,</a:t>
            </a:r>
            <a:r>
              <a:rPr lang="de-DE">
                <a:solidFill>
                  <a:schemeClr val="bg1"/>
                </a:solidFill>
              </a:rPr>
              <a:t> da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2278293" y="5157192"/>
            <a:ext cx="4468619" cy="1296144"/>
          </a:xfrm>
          <a:prstGeom prst="wedgeRoundRectCallout">
            <a:avLst>
              <a:gd name="adj1" fmla="val -47227"/>
              <a:gd name="adj2" fmla="val -11724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Das generierte Objekt ist </a:t>
            </a:r>
            <a:r>
              <a:rPr lang="de-DE" b="1" dirty="0">
                <a:solidFill>
                  <a:schemeClr val="bg1"/>
                </a:solidFill>
              </a:rPr>
              <a:t>"anonym"</a:t>
            </a:r>
            <a:r>
              <a:rPr lang="de-DE" dirty="0">
                <a:solidFill>
                  <a:schemeClr val="bg1"/>
                </a:solidFill>
              </a:rPr>
              <a:t>, d.h. es kann nach dieser Zeile nicht mehr verwendet werden.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Implizite </a:t>
            </a:r>
            <a:r>
              <a:rPr lang="de-DE" noProof="0" dirty="0"/>
              <a:t>Typkonvertierung unterbinden mit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3400878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std::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(name) 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std::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mike(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anna = std::string(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"Anna"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4613336" y="2960948"/>
            <a:ext cx="4279144" cy="936104"/>
          </a:xfrm>
          <a:prstGeom prst="wedgeRoundRectCallout">
            <a:avLst>
              <a:gd name="adj1" fmla="val -51164"/>
              <a:gd name="adj2" fmla="val 1004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Dieser Aufruf wäre so nicht möglich, da die implizite Typkonvertierung ausgeschlossen wurde!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Schlüsselwort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Delegating</a:t>
            </a:r>
            <a:r>
              <a:rPr lang="de-DE" noProof="0" dirty="0"/>
              <a:t> </a:t>
            </a:r>
            <a:r>
              <a:rPr lang="de-DE" noProof="0" dirty="0" err="1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noProof="0" dirty="0"/>
              <a:t>Man kann 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/>
              <a:t>Vor C++11</a:t>
            </a:r>
            <a:r>
              <a:rPr lang="de-DE" noProof="0" dirty="0"/>
              <a:t>: man kann/muss nur Basisklassen initialisieren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/>
              <a:t>Kann aber nicht an Konstruktoren der eigenen Klasse delegieren.</a:t>
            </a:r>
          </a:p>
          <a:p>
            <a:pPr marL="520700" indent="-342900"/>
            <a:r>
              <a:rPr lang="de-DE" b="1" noProof="0" dirty="0"/>
              <a:t>Seit C++11</a:t>
            </a:r>
            <a:r>
              <a:rPr lang="de-DE" noProof="0" dirty="0"/>
              <a:t>: </a:t>
            </a:r>
            <a:r>
              <a:rPr lang="de-DE" noProof="0" dirty="0" err="1"/>
              <a:t>Konstruktoraufruf</a:t>
            </a:r>
            <a:r>
              <a:rPr lang="de-DE" noProof="0" dirty="0"/>
              <a:t> auf eigene Klasse möglich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http://en.cppreference.com/w/cpp/language/initializer_list#Delegating_constructor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>
                <a:hlinkClick r:id="rId3"/>
              </a:rPr>
              <a:t>http://www.learncpp.com/cpp-tutorial/b-5-delegating-constructors/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iUseACopy(floor);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>
                <a:solidFill>
                  <a:schemeClr val="bg1"/>
                </a:solidFill>
              </a:rPr>
              <a:t>iUseACopy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(1)  Übergabe "per Referenz"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>
                <a:solidFill>
                  <a:schemeClr val="bg1"/>
                </a:solidFill>
              </a:rPr>
              <a:t>iUseAReference</a:t>
            </a:r>
            <a:r>
              <a:rPr lang="de-DE">
                <a:solidFill>
                  <a:schemeClr val="bg1"/>
                </a:solidFill>
              </a:rPr>
              <a:t> kann 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28942</Words>
  <Application>Microsoft Office PowerPoint</Application>
  <PresentationFormat>Bildschirmpräsentation (4:3)</PresentationFormat>
  <Paragraphs>5353</Paragraphs>
  <Slides>234</Slides>
  <Notes>90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234</vt:i4>
      </vt:variant>
    </vt:vector>
  </HeadingPairs>
  <TitlesOfParts>
    <vt:vector size="247" baseType="lpstr">
      <vt:lpstr>Arial</vt:lpstr>
      <vt:lpstr>Bradley Hand ITC</vt:lpstr>
      <vt:lpstr>Calibri</vt:lpstr>
      <vt:lpstr>Consolas</vt:lpstr>
      <vt:lpstr>Courier</vt:lpstr>
      <vt:lpstr>Courier New</vt:lpstr>
      <vt:lpstr>Stafford</vt:lpstr>
      <vt:lpstr>Symbol</vt:lpstr>
      <vt:lpstr>Times New Roman</vt:lpstr>
      <vt:lpstr>Wingdings</vt:lpstr>
      <vt:lpstr>FV_Vorlage_SE1_TUCD</vt:lpstr>
      <vt:lpstr>Bitmap-Bild</vt:lpstr>
      <vt:lpstr>Worksheet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Ursprünglicher Ablauf</vt:lpstr>
      <vt:lpstr>Allgemeine Informationen zur Veranstaltung</vt:lpstr>
      <vt:lpstr>Ablauf der Veranstaltung</vt:lpstr>
      <vt:lpstr>Hinweise zur Übung</vt:lpstr>
      <vt:lpstr>Hinweise zur Übung</vt:lpstr>
      <vt:lpstr>Klausur</vt:lpstr>
      <vt:lpstr>Klausur</vt:lpstr>
      <vt:lpstr>Fragen?</vt:lpstr>
      <vt:lpstr>Ergänzende Ressourcen</vt:lpstr>
      <vt:lpstr>Online C++-Referenzen</vt:lpstr>
      <vt:lpstr>C++-FAQ (https://isocpp.org/wiki/faq/)</vt:lpstr>
      <vt:lpstr>C++ online</vt:lpstr>
      <vt:lpstr>Literaturvorschläge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Projektstruktur</vt:lpstr>
      <vt:lpstr>Header und Implementierungs-Dateien</vt:lpstr>
      <vt:lpstr>Header und Implementierungs-Dateien</vt:lpstr>
      <vt:lpstr>Kompilierung</vt:lpstr>
      <vt:lpstr>Compile, Link, Load Time</vt:lpstr>
      <vt:lpstr>Statisches und dynamisches Linken</vt:lpstr>
      <vt:lpstr>Kompilierung in Java</vt:lpstr>
      <vt:lpstr>Kompilierung für C/C++ I</vt:lpstr>
      <vt:lpstr>Kompilierung für C/C++ II</vt:lpstr>
      <vt:lpstr>Unterschiede zwischen Java- und  C/C++-Compiler</vt:lpstr>
      <vt:lpstr>Java vs. C++:  (Vermeintliche) Stärken und Schwächen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Konzepte und Konventionen sind in C++ wesentlich</vt:lpstr>
      <vt:lpstr>Undefined Behavior (UB)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Strings in C++</vt:lpstr>
      <vt:lpstr>class vs. struct vs. union</vt:lpstr>
      <vt:lpstr>Ganzzahlliterale</vt:lpstr>
      <vt:lpstr>Operatorüberladung</vt:lpstr>
      <vt:lpstr>Sichtbarkeitsmodifikatoren</vt:lpstr>
      <vt:lpstr>Das Schlüsselwort static</vt:lpstr>
      <vt:lpstr>Inlining und Code-Optimierung</vt:lpstr>
      <vt:lpstr>Iterierungskonzepte in C++</vt:lpstr>
      <vt:lpstr>Standard-Bibliotheken in C++</vt:lpstr>
      <vt:lpstr>Boost:  "Brutschrank" für C++-Standardkomponenten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Variablen und Zeiger: Was ist eine Variable?</vt:lpstr>
      <vt:lpstr>Variablen und Zeiger: Was ist eine Variable?</vt:lpstr>
      <vt:lpstr>Variablen und Zeiger: Was ist ein Zeiger?</vt:lpstr>
      <vt:lpstr>Variablen und Zeiger:  Syntax</vt:lpstr>
      <vt:lpstr>Der Null-Pointer</vt:lpstr>
      <vt:lpstr>int main(int argc, char** argv)</vt:lpstr>
      <vt:lpstr>int main(int argc, char** argv)</vt:lpstr>
      <vt:lpstr>int main(int argc, char** argv)</vt:lpstr>
      <vt:lpstr>Arrays</vt:lpstr>
      <vt:lpstr>sizeof-Operator und std::size_t</vt:lpstr>
      <vt:lpstr>Unveränderlichkeit - const</vt:lpstr>
      <vt:lpstr>Unveränderlichkeit - const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Zusammenfassung: Vorteile von const?</vt:lpstr>
      <vt:lpstr>Programmierpraktikum C und C++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SmartPointer: Motivation</vt:lpstr>
      <vt:lpstr>Weak Pointer (std::weak_ptr)</vt:lpstr>
      <vt:lpstr>Weak Pointer: Lösung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Probelauf unserer Simulation</vt:lpstr>
      <vt:lpstr>Probelauf unserer Simulation</vt:lpstr>
      <vt:lpstr>Virtuelle Methoden</vt:lpstr>
      <vt:lpstr>Virtuelle Methoden</vt:lpstr>
      <vt:lpstr>[Exkurs] Virtual Method Table     Der Mechanismus der dynamischen Bindung</vt:lpstr>
      <vt:lpstr>Probelauf mit virtuellen Methoden</vt:lpstr>
      <vt:lpstr>Pure Virtual = "virtual + =0"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Template-Spezialisierung: Elevator&lt;T&gt;</vt:lpstr>
      <vt:lpstr>Class Templates: Syntax am Beispiel</vt:lpstr>
      <vt:lpstr>Function Templates: Syntax am Beispiel</vt:lpstr>
      <vt:lpstr>Templates: Verwendung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Der Fluch des Most Vexing Parse</vt:lpstr>
      <vt:lpstr>Funktoren und Funktionsobjekte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Standard Template Library: Fazit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Bytes manipulieren</vt:lpstr>
      <vt:lpstr>Bitoperationen – Bytes manipulieren</vt:lpstr>
      <vt:lpstr>Bitoperationen – Bytes manipulieren</vt:lpstr>
      <vt:lpstr>Bitoperationen – Rechnen</vt:lpstr>
      <vt:lpstr>Bitoperationen – Rechnen</vt:lpstr>
      <vt:lpstr>Memory-mapped I/O – Motivation</vt:lpstr>
      <vt:lpstr>Schlüsselwort volatile</vt:lpstr>
      <vt:lpstr>Schlüsselwort volatile – Überblick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Sebastian Ehmes</cp:lastModifiedBy>
  <cp:revision>2665</cp:revision>
  <cp:lastPrinted>2018-04-11T06:17:22Z</cp:lastPrinted>
  <dcterms:created xsi:type="dcterms:W3CDTF">2008-08-19T13:25:11Z</dcterms:created>
  <dcterms:modified xsi:type="dcterms:W3CDTF">2020-07-30T11:29:05Z</dcterms:modified>
</cp:coreProperties>
</file>